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64" r:id="rId4"/>
    <p:sldId id="257" r:id="rId5"/>
    <p:sldId id="282" r:id="rId6"/>
    <p:sldId id="271" r:id="rId7"/>
    <p:sldId id="268" r:id="rId8"/>
    <p:sldId id="272" r:id="rId9"/>
    <p:sldId id="269" r:id="rId10"/>
    <p:sldId id="270" r:id="rId11"/>
    <p:sldId id="285" r:id="rId12"/>
    <p:sldId id="265" r:id="rId13"/>
    <p:sldId id="275" r:id="rId14"/>
    <p:sldId id="274" r:id="rId15"/>
    <p:sldId id="263" r:id="rId16"/>
    <p:sldId id="287" r:id="rId17"/>
    <p:sldId id="288" r:id="rId18"/>
    <p:sldId id="286" r:id="rId19"/>
    <p:sldId id="290" r:id="rId20"/>
    <p:sldId id="276" r:id="rId21"/>
    <p:sldId id="291" r:id="rId22"/>
    <p:sldId id="262" r:id="rId23"/>
    <p:sldId id="292" r:id="rId24"/>
    <p:sldId id="281" r:id="rId25"/>
    <p:sldId id="293" r:id="rId26"/>
    <p:sldId id="266"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78815" autoAdjust="0"/>
  </p:normalViewPr>
  <p:slideViewPr>
    <p:cSldViewPr showGuides="1">
      <p:cViewPr>
        <p:scale>
          <a:sx n="76" d="100"/>
          <a:sy n="76" d="100"/>
        </p:scale>
        <p:origin x="-1140" y="-7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Jasmin\Documents\immigration%20stat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Jasmin\Documents\immigration%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pie"/>
        <c:varyColors val="1"/>
        <c:ser>
          <c:idx val="0"/>
          <c:order val="0"/>
          <c:tx>
            <c:strRef>
              <c:f>Sheet1!$A$5</c:f>
              <c:strCache>
                <c:ptCount val="1"/>
              </c:strCache>
            </c:strRef>
          </c:tx>
          <c:dPt>
            <c:idx val="0"/>
            <c:bubble3D val="0"/>
            <c:spPr>
              <a:solidFill>
                <a:schemeClr val="accent5">
                  <a:lumMod val="75000"/>
                </a:schemeClr>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rgbClr val="C00000"/>
              </a:solidFill>
              <a:ln w="19050">
                <a:solidFill>
                  <a:schemeClr val="lt1"/>
                </a:solidFill>
              </a:ln>
              <a:effectLst/>
            </c:spPr>
          </c:dPt>
          <c:dPt>
            <c:idx val="3"/>
            <c:bubble3D val="0"/>
            <c:spPr>
              <a:solidFill>
                <a:srgbClr val="FF0000"/>
              </a:solidFill>
              <a:ln w="19050">
                <a:solidFill>
                  <a:schemeClr val="lt1"/>
                </a:solidFill>
              </a:ln>
              <a:effectLst/>
            </c:spPr>
          </c:dPt>
          <c:dPt>
            <c:idx val="4"/>
            <c:bubble3D val="0"/>
            <c:spPr>
              <a:solidFill>
                <a:srgbClr val="00B0F0"/>
              </a:solidFill>
              <a:ln w="19050">
                <a:solidFill>
                  <a:schemeClr val="lt1"/>
                </a:solidFill>
              </a:ln>
              <a:effectLst/>
            </c:spPr>
          </c:dPt>
          <c:dPt>
            <c:idx val="5"/>
            <c:bubble3D val="0"/>
            <c:spPr>
              <a:solidFill>
                <a:srgbClr val="FFC000"/>
              </a:solidFill>
              <a:ln w="19050">
                <a:solidFill>
                  <a:schemeClr val="lt1"/>
                </a:solidFill>
              </a:ln>
              <a:effectLst/>
            </c:spPr>
          </c:dPt>
          <c:dLbls>
            <c:dLbl>
              <c:idx val="0"/>
              <c:layout>
                <c:manualLayout>
                  <c:x val="0.16310503356067613"/>
                  <c:y val="-3.826362094649025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5"/>
              <c:tx>
                <c:rich>
                  <a:bodyPr/>
                  <a:lstStyle/>
                  <a:p>
                    <a:r>
                      <a:rPr lang="en-US" baseline="0" smtClean="0"/>
                      <a:t>women, </a:t>
                    </a:r>
                    <a:fld id="{AEE6EE6E-9D64-45AE-922B-36C4BA80BA54}" type="VALUE">
                      <a:rPr lang="en-US" baseline="0"/>
                      <a:pPr/>
                      <a:t>[VALUE]</a:t>
                    </a:fld>
                    <a:endParaRPr lang="en-US" baseline="0" smtClean="0"/>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Sheet1!$B$1:$F$1</c:f>
              <c:strCache>
                <c:ptCount val="5"/>
                <c:pt idx="0">
                  <c:v>men</c:v>
                </c:pt>
                <c:pt idx="1">
                  <c:v>children</c:v>
                </c:pt>
                <c:pt idx="2">
                  <c:v>women in detention</c:v>
                </c:pt>
                <c:pt idx="3">
                  <c:v>women offshore</c:v>
                </c:pt>
                <c:pt idx="4">
                  <c:v>women in community</c:v>
                </c:pt>
              </c:strCache>
            </c:strRef>
          </c:cat>
          <c:val>
            <c:numRef>
              <c:f>Sheet1!$B$5:$F$5</c:f>
              <c:numCache>
                <c:formatCode>General</c:formatCode>
                <c:ptCount val="5"/>
                <c:pt idx="0">
                  <c:v>24100</c:v>
                </c:pt>
                <c:pt idx="1">
                  <c:v>4435</c:v>
                </c:pt>
                <c:pt idx="2">
                  <c:v>562</c:v>
                </c:pt>
                <c:pt idx="3">
                  <c:v>263</c:v>
                </c:pt>
                <c:pt idx="4">
                  <c:v>3053</c:v>
                </c:pt>
              </c:numCache>
            </c:numRef>
          </c:val>
        </c:ser>
        <c:dLbls>
          <c:dLblPos val="bestFit"/>
          <c:showLegendKey val="0"/>
          <c:showVal val="1"/>
          <c:showCatName val="0"/>
          <c:showSerName val="0"/>
          <c:showPercent val="0"/>
          <c:showBubbleSize val="0"/>
          <c:showLeaderLines val="1"/>
        </c:dLbls>
        <c:gapWidth val="100"/>
        <c:splitType val="pos"/>
        <c:splitPos val="3"/>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50" normalizeH="0" baseline="0">
                <a:solidFill>
                  <a:schemeClr val="tx1">
                    <a:lumMod val="65000"/>
                    <a:lumOff val="35000"/>
                  </a:schemeClr>
                </a:solidFill>
                <a:latin typeface="+mj-lt"/>
                <a:ea typeface="+mj-ea"/>
                <a:cs typeface="+mj-cs"/>
              </a:defRPr>
            </a:pPr>
            <a:r>
              <a:rPr lang="en-US" sz="2000"/>
              <a:t>People</a:t>
            </a:r>
            <a:r>
              <a:rPr lang="en-US" sz="2000" baseline="0"/>
              <a:t> in Immigration detention facilities at 31 August 2014</a:t>
            </a:r>
            <a:endParaRPr lang="en-US" sz="2000"/>
          </a:p>
        </c:rich>
      </c:tx>
      <c:overlay val="0"/>
      <c:spPr>
        <a:noFill/>
        <a:ln>
          <a:noFill/>
        </a:ln>
        <a:effectLst/>
      </c:spPr>
    </c:title>
    <c:autoTitleDeleted val="0"/>
    <c:plotArea>
      <c:layout/>
      <c:barChart>
        <c:barDir val="col"/>
        <c:grouping val="clustered"/>
        <c:varyColors val="0"/>
        <c:ser>
          <c:idx val="0"/>
          <c:order val="0"/>
          <c:tx>
            <c:strRef>
              <c:f>Sheet3!$B$1</c:f>
              <c:strCache>
                <c:ptCount val="1"/>
                <c:pt idx="0">
                  <c:v>Men</c:v>
                </c:pt>
              </c:strCache>
            </c:strRef>
          </c:tx>
          <c:spPr>
            <a:solidFill>
              <a:schemeClr val="accent1">
                <a:alpha val="70000"/>
              </a:schemeClr>
            </a:solidFill>
            <a:ln>
              <a:noFill/>
            </a:ln>
            <a:effectLst/>
          </c:spPr>
          <c:invertIfNegative val="0"/>
          <c:cat>
            <c:strRef>
              <c:f>Sheet3!$A$2:$A$11</c:f>
              <c:strCache>
                <c:ptCount val="10"/>
                <c:pt idx="0">
                  <c:v>Iran</c:v>
                </c:pt>
                <c:pt idx="1">
                  <c:v>Vietnam</c:v>
                </c:pt>
                <c:pt idx="2">
                  <c:v>Stateless</c:v>
                </c:pt>
                <c:pt idx="3">
                  <c:v>Sri Lanka</c:v>
                </c:pt>
                <c:pt idx="4">
                  <c:v>Afghanistan</c:v>
                </c:pt>
                <c:pt idx="5">
                  <c:v>China</c:v>
                </c:pt>
                <c:pt idx="6">
                  <c:v>Iraq</c:v>
                </c:pt>
                <c:pt idx="7">
                  <c:v>Pakistan</c:v>
                </c:pt>
                <c:pt idx="8">
                  <c:v>Bangladesh</c:v>
                </c:pt>
                <c:pt idx="9">
                  <c:v>Other</c:v>
                </c:pt>
              </c:strCache>
            </c:strRef>
          </c:cat>
          <c:val>
            <c:numRef>
              <c:f>Sheet3!$B$2:$B$11</c:f>
              <c:numCache>
                <c:formatCode>General</c:formatCode>
                <c:ptCount val="10"/>
                <c:pt idx="0">
                  <c:v>527</c:v>
                </c:pt>
                <c:pt idx="1">
                  <c:v>404</c:v>
                </c:pt>
                <c:pt idx="2">
                  <c:v>195</c:v>
                </c:pt>
                <c:pt idx="3">
                  <c:v>168</c:v>
                </c:pt>
                <c:pt idx="4">
                  <c:v>128</c:v>
                </c:pt>
                <c:pt idx="5">
                  <c:v>109</c:v>
                </c:pt>
                <c:pt idx="6">
                  <c:v>91</c:v>
                </c:pt>
                <c:pt idx="7">
                  <c:v>115</c:v>
                </c:pt>
                <c:pt idx="8">
                  <c:v>69</c:v>
                </c:pt>
                <c:pt idx="9">
                  <c:v>425</c:v>
                </c:pt>
              </c:numCache>
            </c:numRef>
          </c:val>
        </c:ser>
        <c:ser>
          <c:idx val="1"/>
          <c:order val="1"/>
          <c:tx>
            <c:strRef>
              <c:f>Sheet3!$C$1</c:f>
              <c:strCache>
                <c:ptCount val="1"/>
                <c:pt idx="0">
                  <c:v>Women</c:v>
                </c:pt>
              </c:strCache>
            </c:strRef>
          </c:tx>
          <c:spPr>
            <a:solidFill>
              <a:schemeClr val="accent2">
                <a:alpha val="70000"/>
              </a:schemeClr>
            </a:solidFill>
            <a:ln>
              <a:noFill/>
            </a:ln>
            <a:effectLst/>
          </c:spPr>
          <c:invertIfNegative val="0"/>
          <c:cat>
            <c:strRef>
              <c:f>Sheet3!$A$2:$A$11</c:f>
              <c:strCache>
                <c:ptCount val="10"/>
                <c:pt idx="0">
                  <c:v>Iran</c:v>
                </c:pt>
                <c:pt idx="1">
                  <c:v>Vietnam</c:v>
                </c:pt>
                <c:pt idx="2">
                  <c:v>Stateless</c:v>
                </c:pt>
                <c:pt idx="3">
                  <c:v>Sri Lanka</c:v>
                </c:pt>
                <c:pt idx="4">
                  <c:v>Afghanistan</c:v>
                </c:pt>
                <c:pt idx="5">
                  <c:v>China</c:v>
                </c:pt>
                <c:pt idx="6">
                  <c:v>Iraq</c:v>
                </c:pt>
                <c:pt idx="7">
                  <c:v>Pakistan</c:v>
                </c:pt>
                <c:pt idx="8">
                  <c:v>Bangladesh</c:v>
                </c:pt>
                <c:pt idx="9">
                  <c:v>Other</c:v>
                </c:pt>
              </c:strCache>
            </c:strRef>
          </c:cat>
          <c:val>
            <c:numRef>
              <c:f>Sheet3!$C$2:$C$11</c:f>
              <c:numCache>
                <c:formatCode>General</c:formatCode>
                <c:ptCount val="10"/>
                <c:pt idx="0">
                  <c:v>206</c:v>
                </c:pt>
                <c:pt idx="1">
                  <c:v>84</c:v>
                </c:pt>
                <c:pt idx="2">
                  <c:v>62</c:v>
                </c:pt>
                <c:pt idx="3">
                  <c:v>35</c:v>
                </c:pt>
                <c:pt idx="4">
                  <c:v>9</c:v>
                </c:pt>
                <c:pt idx="5">
                  <c:v>33</c:v>
                </c:pt>
                <c:pt idx="6">
                  <c:v>16</c:v>
                </c:pt>
                <c:pt idx="7">
                  <c:v>2</c:v>
                </c:pt>
                <c:pt idx="8">
                  <c:v>1</c:v>
                </c:pt>
                <c:pt idx="9">
                  <c:v>114</c:v>
                </c:pt>
              </c:numCache>
            </c:numRef>
          </c:val>
        </c:ser>
        <c:ser>
          <c:idx val="2"/>
          <c:order val="2"/>
          <c:tx>
            <c:strRef>
              <c:f>Sheet3!$D$1</c:f>
              <c:strCache>
                <c:ptCount val="1"/>
                <c:pt idx="0">
                  <c:v>Boys</c:v>
                </c:pt>
              </c:strCache>
            </c:strRef>
          </c:tx>
          <c:spPr>
            <a:solidFill>
              <a:schemeClr val="accent3">
                <a:alpha val="70000"/>
              </a:schemeClr>
            </a:solidFill>
            <a:ln>
              <a:noFill/>
            </a:ln>
            <a:effectLst/>
          </c:spPr>
          <c:invertIfNegative val="0"/>
          <c:cat>
            <c:strRef>
              <c:f>Sheet3!$A$2:$A$11</c:f>
              <c:strCache>
                <c:ptCount val="10"/>
                <c:pt idx="0">
                  <c:v>Iran</c:v>
                </c:pt>
                <c:pt idx="1">
                  <c:v>Vietnam</c:v>
                </c:pt>
                <c:pt idx="2">
                  <c:v>Stateless</c:v>
                </c:pt>
                <c:pt idx="3">
                  <c:v>Sri Lanka</c:v>
                </c:pt>
                <c:pt idx="4">
                  <c:v>Afghanistan</c:v>
                </c:pt>
                <c:pt idx="5">
                  <c:v>China</c:v>
                </c:pt>
                <c:pt idx="6">
                  <c:v>Iraq</c:v>
                </c:pt>
                <c:pt idx="7">
                  <c:v>Pakistan</c:v>
                </c:pt>
                <c:pt idx="8">
                  <c:v>Bangladesh</c:v>
                </c:pt>
                <c:pt idx="9">
                  <c:v>Other</c:v>
                </c:pt>
              </c:strCache>
            </c:strRef>
          </c:cat>
          <c:val>
            <c:numRef>
              <c:f>Sheet3!$D$2:$D$11</c:f>
              <c:numCache>
                <c:formatCode>General</c:formatCode>
                <c:ptCount val="10"/>
                <c:pt idx="0">
                  <c:v>136</c:v>
                </c:pt>
                <c:pt idx="1">
                  <c:v>56</c:v>
                </c:pt>
                <c:pt idx="2">
                  <c:v>67</c:v>
                </c:pt>
                <c:pt idx="3">
                  <c:v>28</c:v>
                </c:pt>
                <c:pt idx="4">
                  <c:v>27</c:v>
                </c:pt>
                <c:pt idx="5">
                  <c:v>0</c:v>
                </c:pt>
                <c:pt idx="6">
                  <c:v>17</c:v>
                </c:pt>
                <c:pt idx="7">
                  <c:v>5</c:v>
                </c:pt>
                <c:pt idx="8">
                  <c:v>0</c:v>
                </c:pt>
                <c:pt idx="9">
                  <c:v>38</c:v>
                </c:pt>
              </c:numCache>
            </c:numRef>
          </c:val>
        </c:ser>
        <c:ser>
          <c:idx val="3"/>
          <c:order val="3"/>
          <c:tx>
            <c:strRef>
              <c:f>Sheet3!$E$1</c:f>
              <c:strCache>
                <c:ptCount val="1"/>
                <c:pt idx="0">
                  <c:v>Girls</c:v>
                </c:pt>
              </c:strCache>
            </c:strRef>
          </c:tx>
          <c:spPr>
            <a:solidFill>
              <a:schemeClr val="accent4">
                <a:alpha val="70000"/>
              </a:schemeClr>
            </a:solidFill>
            <a:ln>
              <a:noFill/>
            </a:ln>
            <a:effectLst/>
          </c:spPr>
          <c:invertIfNegative val="0"/>
          <c:cat>
            <c:strRef>
              <c:f>Sheet3!$A$2:$A$11</c:f>
              <c:strCache>
                <c:ptCount val="10"/>
                <c:pt idx="0">
                  <c:v>Iran</c:v>
                </c:pt>
                <c:pt idx="1">
                  <c:v>Vietnam</c:v>
                </c:pt>
                <c:pt idx="2">
                  <c:v>Stateless</c:v>
                </c:pt>
                <c:pt idx="3">
                  <c:v>Sri Lanka</c:v>
                </c:pt>
                <c:pt idx="4">
                  <c:v>Afghanistan</c:v>
                </c:pt>
                <c:pt idx="5">
                  <c:v>China</c:v>
                </c:pt>
                <c:pt idx="6">
                  <c:v>Iraq</c:v>
                </c:pt>
                <c:pt idx="7">
                  <c:v>Pakistan</c:v>
                </c:pt>
                <c:pt idx="8">
                  <c:v>Bangladesh</c:v>
                </c:pt>
                <c:pt idx="9">
                  <c:v>Other</c:v>
                </c:pt>
              </c:strCache>
            </c:strRef>
          </c:cat>
          <c:val>
            <c:numRef>
              <c:f>Sheet3!$E$2:$E$11</c:f>
              <c:numCache>
                <c:formatCode>General</c:formatCode>
                <c:ptCount val="10"/>
                <c:pt idx="0">
                  <c:v>89</c:v>
                </c:pt>
                <c:pt idx="1">
                  <c:v>34</c:v>
                </c:pt>
                <c:pt idx="2">
                  <c:v>63</c:v>
                </c:pt>
                <c:pt idx="3">
                  <c:v>30</c:v>
                </c:pt>
                <c:pt idx="4">
                  <c:v>6</c:v>
                </c:pt>
                <c:pt idx="5">
                  <c:v>1</c:v>
                </c:pt>
                <c:pt idx="6">
                  <c:v>12</c:v>
                </c:pt>
                <c:pt idx="7">
                  <c:v>1</c:v>
                </c:pt>
                <c:pt idx="8">
                  <c:v>0</c:v>
                </c:pt>
                <c:pt idx="9">
                  <c:v>37</c:v>
                </c:pt>
              </c:numCache>
            </c:numRef>
          </c:val>
        </c:ser>
        <c:dLbls>
          <c:showLegendKey val="0"/>
          <c:showVal val="0"/>
          <c:showCatName val="0"/>
          <c:showSerName val="0"/>
          <c:showPercent val="0"/>
          <c:showBubbleSize val="0"/>
        </c:dLbls>
        <c:gapWidth val="80"/>
        <c:overlap val="25"/>
        <c:axId val="86413696"/>
        <c:axId val="86415232"/>
      </c:barChart>
      <c:catAx>
        <c:axId val="8641369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en-US"/>
          </a:p>
        </c:txPr>
        <c:crossAx val="86415232"/>
        <c:crosses val="autoZero"/>
        <c:auto val="1"/>
        <c:lblAlgn val="ctr"/>
        <c:lblOffset val="100"/>
        <c:noMultiLvlLbl val="0"/>
      </c:catAx>
      <c:valAx>
        <c:axId val="864152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86413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smtClean="0"/>
              <a:t>Reason given for</a:t>
            </a:r>
            <a:r>
              <a:rPr lang="en-AU" baseline="0" dirty="0" smtClean="0"/>
              <a:t> incarceration August 2014</a:t>
            </a:r>
            <a:endParaRPr lang="en-AU" dirty="0"/>
          </a:p>
        </c:rich>
      </c:tx>
      <c:layout>
        <c:manualLayout>
          <c:xMode val="edge"/>
          <c:yMode val="edge"/>
          <c:x val="2.9251696539045163E-2"/>
          <c:y val="1.9858984723951142E-2"/>
        </c:manualLayout>
      </c:layout>
      <c:overlay val="0"/>
      <c:spPr>
        <a:noFill/>
        <a:ln>
          <a:noFill/>
        </a:ln>
        <a:effectLst/>
      </c:spPr>
    </c:title>
    <c:autoTitleDeleted val="0"/>
    <c:plotArea>
      <c:layout>
        <c:manualLayout>
          <c:layoutTarget val="inner"/>
          <c:xMode val="edge"/>
          <c:yMode val="edge"/>
          <c:x val="0.23936614370744821"/>
          <c:y val="0.16942481450649186"/>
          <c:w val="0.59511013698185744"/>
          <c:h val="0.73284896321257287"/>
        </c:manualLayout>
      </c:layout>
      <c:pieChart>
        <c:varyColors val="1"/>
        <c:ser>
          <c:idx val="0"/>
          <c:order val="0"/>
          <c:dPt>
            <c:idx val="0"/>
            <c:bubble3D val="0"/>
            <c:spPr>
              <a:solidFill>
                <a:srgbClr val="FFC000"/>
              </a:solidFill>
              <a:ln w="19050">
                <a:solidFill>
                  <a:schemeClr val="lt1"/>
                </a:solidFill>
              </a:ln>
              <a:effectLst/>
            </c:spPr>
          </c:dPt>
          <c:dPt>
            <c:idx val="1"/>
            <c:bubble3D val="0"/>
            <c:spPr>
              <a:solidFill>
                <a:schemeClr val="accent6">
                  <a:lumMod val="75000"/>
                </a:schemeClr>
              </a:solidFill>
              <a:ln w="19050">
                <a:solidFill>
                  <a:schemeClr val="lt1"/>
                </a:solidFill>
              </a:ln>
              <a:effectLst/>
            </c:spPr>
          </c:dPt>
          <c:dPt>
            <c:idx val="2"/>
            <c:bubble3D val="0"/>
            <c:spPr>
              <a:solidFill>
                <a:schemeClr val="accent1"/>
              </a:solidFill>
              <a:ln w="19050">
                <a:solidFill>
                  <a:schemeClr val="lt1"/>
                </a:solidFill>
              </a:ln>
              <a:effectLst/>
            </c:spPr>
          </c:dPt>
          <c:dPt>
            <c:idx val="3"/>
            <c:bubble3D val="0"/>
            <c:spPr>
              <a:solidFill>
                <a:schemeClr val="tx2"/>
              </a:solidFill>
              <a:ln w="19050">
                <a:solidFill>
                  <a:schemeClr val="lt1"/>
                </a:solidFill>
              </a:ln>
              <a:effectLst/>
            </c:spPr>
          </c:dPt>
          <c:dPt>
            <c:idx val="4"/>
            <c:bubble3D val="0"/>
            <c:spPr>
              <a:solidFill>
                <a:schemeClr val="accent5">
                  <a:lumMod val="60000"/>
                </a:schemeClr>
              </a:solidFill>
              <a:ln w="19050">
                <a:solidFill>
                  <a:schemeClr val="lt1"/>
                </a:solidFill>
              </a:ln>
              <a:effectLst/>
            </c:spPr>
          </c:dPt>
          <c:dLbls>
            <c:dLbl>
              <c:idx val="0"/>
              <c:layout>
                <c:manualLayout>
                  <c:x val="-9.1900779837757837E-2"/>
                  <c:y val="-0.20398545446205721"/>
                </c:manualLayout>
              </c:layout>
              <c:tx>
                <c:rich>
                  <a:bodyPr/>
                  <a:lstStyle/>
                  <a:p>
                    <a:r>
                      <a:rPr lang="en-AU" dirty="0" smtClean="0"/>
                      <a:t>Arrived undocumented by boat</a:t>
                    </a:r>
                    <a:r>
                      <a:rPr lang="en-AU" baseline="0" dirty="0" smtClean="0"/>
                      <a:t>, </a:t>
                    </a:r>
                    <a:fld id="{C189ED29-E776-48E2-A9D3-EA6ECBA48BBB}" type="VALUE">
                      <a:rPr lang="en-AU" baseline="0"/>
                      <a:pPr/>
                      <a:t>[VALUE]</a:t>
                    </a:fld>
                    <a:endParaRPr lang="en-AU" baseline="0" dirty="0" smtClean="0"/>
                  </a:p>
                </c:rich>
              </c:tx>
              <c:dLblPos val="bestFit"/>
              <c:showLegendKey val="0"/>
              <c:showVal val="1"/>
              <c:showCatName val="1"/>
              <c:showSerName val="0"/>
              <c:showPercent val="0"/>
              <c:showBubbleSize val="0"/>
              <c:extLst>
                <c:ext xmlns:c15="http://schemas.microsoft.com/office/drawing/2012/chart" uri="{CE6537A1-D6FC-4f65-9D91-7224C49458BB}">
                  <c15:layout>
                    <c:manualLayout>
                      <c:w val="0.33573430053632519"/>
                      <c:h val="0.29043773958816832"/>
                    </c:manualLayout>
                  </c15:layout>
                  <c15:dlblFieldTable/>
                  <c15:showDataLabelsRange val="0"/>
                </c:ext>
              </c:extLst>
            </c:dLbl>
            <c:dLbl>
              <c:idx val="1"/>
              <c:layout>
                <c:manualLayout>
                  <c:x val="0"/>
                  <c:y val="0.16071057658051635"/>
                </c:manualLayout>
              </c:layout>
              <c:tx>
                <c:rich>
                  <a:bodyPr/>
                  <a:lstStyle/>
                  <a:p>
                    <a:r>
                      <a:rPr lang="en-AU" baseline="0" dirty="0" smtClean="0"/>
                      <a:t>Arrived undocumented  by air, </a:t>
                    </a:r>
                    <a:fld id="{B79AB7AC-F912-42C2-A95A-002751D37083}" type="VALUE">
                      <a:rPr lang="en-AU" baseline="0" dirty="0"/>
                      <a:pPr/>
                      <a:t>[VALUE]</a:t>
                    </a:fld>
                    <a:endParaRPr lang="en-AU" baseline="0" dirty="0" smtClean="0"/>
                  </a:p>
                </c:rich>
              </c:tx>
              <c:dLblPos val="bestFit"/>
              <c:showLegendKey val="0"/>
              <c:showVal val="1"/>
              <c:showCatName val="1"/>
              <c:showSerName val="0"/>
              <c:showPercent val="0"/>
              <c:showBubbleSize val="0"/>
              <c:extLst>
                <c:ext xmlns:c15="http://schemas.microsoft.com/office/drawing/2012/chart" uri="{CE6537A1-D6FC-4f65-9D91-7224C49458BB}">
                  <c15:layout>
                    <c:manualLayout>
                      <c:w val="0.30201252670421441"/>
                      <c:h val="0.23618959654714178"/>
                    </c:manualLayout>
                  </c15:layout>
                  <c15:dlblFieldTable/>
                  <c15:showDataLabelsRange val="0"/>
                </c:ext>
              </c:extLst>
            </c:dLbl>
            <c:dLbl>
              <c:idx val="2"/>
              <c:layout>
                <c:manualLayout>
                  <c:x val="-9.4030347565621411E-2"/>
                  <c:y val="-3.5120703310587593E-2"/>
                </c:manualLayout>
              </c:layout>
              <c:tx>
                <c:rich>
                  <a:bodyPr/>
                  <a:lstStyle/>
                  <a:p>
                    <a:r>
                      <a:rPr lang="en-US" baseline="0" dirty="0" smtClean="0"/>
                      <a:t>Visa cancelled </a:t>
                    </a:r>
                    <a:fld id="{68C829B4-921A-4E12-81AD-2C61F01D5E0A}" type="VALUE">
                      <a:rPr lang="en-US" baseline="0" smtClean="0"/>
                      <a:pPr/>
                      <a:t>[VALUE]</a:t>
                    </a:fld>
                    <a:endParaRPr lang="en-US" baseline="0" dirty="0" smtClean="0"/>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9.9972502128867449E-2"/>
                  <c:y val="1.3030833819600616E-7"/>
                </c:manualLayout>
              </c:layout>
              <c:tx>
                <c:rich>
                  <a:bodyPr/>
                  <a:lstStyle/>
                  <a:p>
                    <a:r>
                      <a:rPr lang="en-US" baseline="0" dirty="0" smtClean="0"/>
                      <a:t>Overstayed</a:t>
                    </a:r>
                    <a:br>
                      <a:rPr lang="en-US" baseline="0" dirty="0" smtClean="0"/>
                    </a:br>
                    <a:fld id="{C24F6C6B-8323-417C-945E-3A7E293BD99E}" type="VALUE">
                      <a:rPr lang="en-US" baseline="0" smtClean="0"/>
                      <a:pPr/>
                      <a:t>[VALUE]</a:t>
                    </a:fld>
                    <a:endParaRPr lang="en-US" baseline="0" dirty="0" smtClean="0"/>
                  </a:p>
                </c:rich>
              </c:tx>
              <c:dLblPos val="bestFit"/>
              <c:showLegendKey val="0"/>
              <c:showVal val="1"/>
              <c:showCatName val="1"/>
              <c:showSerName val="0"/>
              <c:showPercent val="0"/>
              <c:showBubbleSize val="0"/>
              <c:extLst>
                <c:ext xmlns:c15="http://schemas.microsoft.com/office/drawing/2012/chart" uri="{CE6537A1-D6FC-4f65-9D91-7224C49458BB}">
                  <c15:layout>
                    <c:manualLayout>
                      <c:w val="0.23578467439532694"/>
                      <c:h val="0.29275462184129325"/>
                    </c:manualLayout>
                  </c15:layout>
                  <c15:dlblFieldTable/>
                  <c15:showDataLabelsRange val="0"/>
                </c:ext>
              </c:extLst>
            </c:dLbl>
            <c:dLbl>
              <c:idx val="4"/>
              <c:layout>
                <c:manualLayout>
                  <c:x val="0.25213867143732155"/>
                  <c:y val="-1.422185203071211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Sheet1!$A$7:$E$7</c:f>
              <c:strCache>
                <c:ptCount val="5"/>
                <c:pt idx="0">
                  <c:v>unlawfully by boat</c:v>
                </c:pt>
                <c:pt idx="1">
                  <c:v>Unlawfully by air</c:v>
                </c:pt>
                <c:pt idx="2">
                  <c:v>lawfully (visa cancellation)</c:v>
                </c:pt>
                <c:pt idx="3">
                  <c:v>lawfully (overstayer)</c:v>
                </c:pt>
                <c:pt idx="4">
                  <c:v>seaport arrival</c:v>
                </c:pt>
              </c:strCache>
            </c:strRef>
          </c:cat>
          <c:val>
            <c:numRef>
              <c:f>Sheet1!$A$8:$E$8</c:f>
              <c:numCache>
                <c:formatCode>General</c:formatCode>
                <c:ptCount val="5"/>
                <c:pt idx="0">
                  <c:v>2880</c:v>
                </c:pt>
                <c:pt idx="1">
                  <c:v>59</c:v>
                </c:pt>
                <c:pt idx="2">
                  <c:v>93</c:v>
                </c:pt>
                <c:pt idx="3">
                  <c:v>403</c:v>
                </c:pt>
                <c:pt idx="4">
                  <c:v>5</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5265-AFB4-4668-B076-796F12E1266C}" type="datetimeFigureOut">
              <a:rPr lang="en-AU" smtClean="0"/>
              <a:t>16/10/2014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A56C1-5716-4C93-8ED8-E0A407297FEA}" type="slidenum">
              <a:rPr lang="en-AU" smtClean="0"/>
              <a:t>‹#›</a:t>
            </a:fld>
            <a:endParaRPr lang="en-AU"/>
          </a:p>
        </p:txBody>
      </p:sp>
    </p:spTree>
    <p:extLst>
      <p:ext uri="{BB962C8B-B14F-4D97-AF65-F5344CB8AC3E}">
        <p14:creationId xmlns:p14="http://schemas.microsoft.com/office/powerpoint/2010/main" val="157153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bc.net.au/news/2014-02-24/asylum-seekers-opt-for-abortion-in-face-of-nauru-conditions/528082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Multicultural Centre for Women’s Health (MCWH) is a national women’s health organisation which is committed to improving the health and wellbeing of immigrant and refugee women around Australia.</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MCWH is the national voice for all women from immigrant communities, including refugee and asylum seekers, international students and women from both emerging and established communities.</a:t>
            </a:r>
          </a:p>
        </p:txBody>
      </p:sp>
      <p:sp>
        <p:nvSpPr>
          <p:cNvPr id="4" name="Slide Number Placeholder 3"/>
          <p:cNvSpPr>
            <a:spLocks noGrp="1"/>
          </p:cNvSpPr>
          <p:nvPr>
            <p:ph type="sldNum" sz="quarter" idx="10"/>
          </p:nvPr>
        </p:nvSpPr>
        <p:spPr/>
        <p:txBody>
          <a:bodyPr/>
          <a:lstStyle/>
          <a:p>
            <a:fld id="{27BA56C1-5716-4C93-8ED8-E0A407297FEA}" type="slidenum">
              <a:rPr lang="en-AU" smtClean="0"/>
              <a:t>2</a:t>
            </a:fld>
            <a:endParaRPr lang="en-AU"/>
          </a:p>
        </p:txBody>
      </p:sp>
    </p:spTree>
    <p:extLst>
      <p:ext uri="{BB962C8B-B14F-4D97-AF65-F5344CB8AC3E}">
        <p14:creationId xmlns:p14="http://schemas.microsoft.com/office/powerpoint/2010/main" val="186732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 further </a:t>
            </a:r>
            <a:r>
              <a:rPr lang="en-AU" dirty="0" smtClean="0">
                <a:solidFill>
                  <a:srgbClr val="C00000"/>
                </a:solidFill>
              </a:rPr>
              <a:t>3038</a:t>
            </a:r>
            <a:r>
              <a:rPr lang="en-AU" dirty="0" smtClean="0"/>
              <a:t> people were living in the community after being approved for a residence determination and </a:t>
            </a:r>
            <a:r>
              <a:rPr lang="en-AU" dirty="0" smtClean="0">
                <a:solidFill>
                  <a:srgbClr val="C00000"/>
                </a:solidFill>
              </a:rPr>
              <a:t>24702 </a:t>
            </a:r>
            <a:br>
              <a:rPr lang="en-AU" dirty="0" smtClean="0">
                <a:solidFill>
                  <a:srgbClr val="C00000"/>
                </a:solidFill>
              </a:rPr>
            </a:br>
            <a:r>
              <a:rPr lang="en-AU" dirty="0" smtClean="0"/>
              <a:t>were living in the community after grant of a Bridging Visa E.</a:t>
            </a:r>
          </a:p>
          <a:p>
            <a:endParaRPr lang="en-AU" dirty="0" smtClean="0"/>
          </a:p>
          <a:p>
            <a:r>
              <a:rPr lang="en-AU" dirty="0" smtClean="0"/>
              <a:t>What does it mean to be in residence determination?</a:t>
            </a:r>
          </a:p>
          <a:p>
            <a:endParaRPr lang="en-AU" dirty="0" smtClean="0"/>
          </a:p>
          <a:p>
            <a:r>
              <a:rPr lang="en-AU" dirty="0" smtClean="0"/>
              <a:t>“Asylum seekers released into community detention on a residence determination still have some restrictions on their movement and are not permitted to work. However, community detention mitigates many of the negative impacts of detention in a closed facility by allowing detainees to have a degree of independence and making it easier for detainees to access services and community support.”</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What does it mean to be in the community after grant of a Bridging Visa E?</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“Asylum seekers released on bridging visas are not provided with public housing, do not have access to financial support from Centrelink and must report to the Department of Immigration on a regular basis. Those who arrived in Australia before 13 August 2012 are eligible to work but those who arrived after this date are not. Asylum seekers who are unable to find work or are not eligible to work receive basic income support paid at 89% of the Centrelink Special Benefit.”</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(Info from refugee council) </a:t>
            </a:r>
          </a:p>
          <a:p>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11</a:t>
            </a:fld>
            <a:endParaRPr lang="en-AU"/>
          </a:p>
        </p:txBody>
      </p:sp>
    </p:spTree>
    <p:extLst>
      <p:ext uri="{BB962C8B-B14F-4D97-AF65-F5344CB8AC3E}">
        <p14:creationId xmlns:p14="http://schemas.microsoft.com/office/powerpoint/2010/main" val="412160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12</a:t>
            </a:fld>
            <a:endParaRPr lang="en-AU"/>
          </a:p>
        </p:txBody>
      </p:sp>
    </p:spTree>
    <p:extLst>
      <p:ext uri="{BB962C8B-B14F-4D97-AF65-F5344CB8AC3E}">
        <p14:creationId xmlns:p14="http://schemas.microsoft.com/office/powerpoint/2010/main" val="206063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Where</a:t>
            </a:r>
            <a:r>
              <a:rPr lang="en-AU" sz="1200" kern="1200" baseline="0" dirty="0" smtClean="0">
                <a:solidFill>
                  <a:schemeClr val="tx1"/>
                </a:solidFill>
                <a:effectLst/>
                <a:latin typeface="+mn-lt"/>
                <a:ea typeface="+mn-ea"/>
                <a:cs typeface="+mn-cs"/>
              </a:rPr>
              <a:t> are they from?</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The chart here only shows the statistics for immigration detention facilities, but you can see that it isn’t just refugees from the middle east as is so often portrayed in the media.</a:t>
            </a:r>
            <a:endParaRPr lang="en-AU" dirty="0" smtClean="0"/>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Of 3440 people in detention, around 27.8% were from Iran, 16.8% were from Vietnam, 11.3% were Stateless, 7.6% were from Sri Lanka and 4.9% were from Afghanistan.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the 3038 people who are living in the community after being approved for a residence determination, around 28.6% were from Iran, 23.3% were from Sri Lanka, 14.5% were Stateless and 10.5% were from Afghanistan.</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13</a:t>
            </a:fld>
            <a:endParaRPr lang="en-AU"/>
          </a:p>
        </p:txBody>
      </p:sp>
    </p:spTree>
    <p:extLst>
      <p:ext uri="{BB962C8B-B14F-4D97-AF65-F5344CB8AC3E}">
        <p14:creationId xmlns:p14="http://schemas.microsoft.com/office/powerpoint/2010/main" val="230961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They did not all arrive in the country undocumented. They are not all adults.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number of people in immigration detention facilities, who arrived undocumented by air or boat as at 31 August 2014 was 2944, representing approximately 86% of the total immigration detention population.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There were also 496 people (about 14% of the total immigration population) who arrived in Australia lawfully and </a:t>
            </a:r>
          </a:p>
          <a:p>
            <a:r>
              <a:rPr lang="en-AU" sz="1200" kern="1200" dirty="0" smtClean="0">
                <a:solidFill>
                  <a:schemeClr val="tx1"/>
                </a:solidFill>
                <a:effectLst/>
                <a:latin typeface="+mn-lt"/>
                <a:ea typeface="+mn-ea"/>
                <a:cs typeface="+mn-cs"/>
              </a:rPr>
              <a:t>were subsequently taken into immigration detention and had visa cancellations for either over staying or  breaching their visa conditions.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 at 31 August 2014, there were 647 children (aged under 18 years) in Immigration Residential Housing, </a:t>
            </a:r>
          </a:p>
          <a:p>
            <a:r>
              <a:rPr lang="en-AU" sz="1200" kern="1200" dirty="0" smtClean="0">
                <a:solidFill>
                  <a:schemeClr val="tx1"/>
                </a:solidFill>
                <a:effectLst/>
                <a:latin typeface="+mn-lt"/>
                <a:ea typeface="+mn-ea"/>
                <a:cs typeface="+mn-cs"/>
              </a:rPr>
              <a:t>Immigration Transit Accommodation and Alternative Places of Detention.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number of children in immigration facilities decreased in August</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due to children completing mandatory</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processing and being transferred into the community or to an Offshore Processing Centre as part of a family group. </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14</a:t>
            </a:fld>
            <a:endParaRPr lang="en-AU"/>
          </a:p>
        </p:txBody>
      </p:sp>
    </p:spTree>
    <p:extLst>
      <p:ext uri="{BB962C8B-B14F-4D97-AF65-F5344CB8AC3E}">
        <p14:creationId xmlns:p14="http://schemas.microsoft.com/office/powerpoint/2010/main" val="63437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BA56C1-5716-4C93-8ED8-E0A407297FEA}" type="slidenum">
              <a:rPr lang="en-AU" smtClean="0"/>
              <a:t>15</a:t>
            </a:fld>
            <a:endParaRPr lang="en-AU"/>
          </a:p>
        </p:txBody>
      </p:sp>
    </p:spTree>
    <p:extLst>
      <p:ext uri="{BB962C8B-B14F-4D97-AF65-F5344CB8AC3E}">
        <p14:creationId xmlns:p14="http://schemas.microsoft.com/office/powerpoint/2010/main" val="3273232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BA56C1-5716-4C93-8ED8-E0A407297FEA}" type="slidenum">
              <a:rPr lang="en-AU" smtClean="0"/>
              <a:t>16</a:t>
            </a:fld>
            <a:endParaRPr lang="en-AU"/>
          </a:p>
        </p:txBody>
      </p:sp>
    </p:spTree>
    <p:extLst>
      <p:ext uri="{BB962C8B-B14F-4D97-AF65-F5344CB8AC3E}">
        <p14:creationId xmlns:p14="http://schemas.microsoft.com/office/powerpoint/2010/main" val="444463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baseline="0" dirty="0" err="1" smtClean="0">
                <a:solidFill>
                  <a:schemeClr val="tx1"/>
                </a:solidFill>
                <a:effectLst/>
                <a:latin typeface="+mn-lt"/>
                <a:ea typeface="+mn-ea"/>
                <a:cs typeface="+mn-cs"/>
              </a:rPr>
              <a:t>Crimmigration</a:t>
            </a:r>
            <a:r>
              <a:rPr lang="en-AU" sz="1200" b="0" kern="1200" baseline="0" dirty="0" smtClean="0">
                <a:solidFill>
                  <a:schemeClr val="tx1"/>
                </a:solidFill>
                <a:effectLst/>
                <a:latin typeface="+mn-lt"/>
                <a:ea typeface="+mn-ea"/>
                <a:cs typeface="+mn-cs"/>
              </a:rPr>
              <a:t>: a term used by mostly European scholars in relation to ID in Europe.</a:t>
            </a:r>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To manage migration, globally, there is an increased reliance on measures more commonly associated with criminal law enforcement for immigration law violations.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BUT it is important to point out that the process fails to ensure that there are necessary formal safeguards, as there are in the criminal justice system, </a:t>
            </a:r>
            <a:r>
              <a:rPr lang="en-AU" sz="1200" kern="1200" baseline="0" dirty="0" err="1" smtClean="0">
                <a:solidFill>
                  <a:schemeClr val="tx1"/>
                </a:solidFill>
                <a:effectLst/>
                <a:latin typeface="+mn-lt"/>
                <a:ea typeface="+mn-ea"/>
                <a:cs typeface="+mn-cs"/>
              </a:rPr>
              <a:t>eg</a:t>
            </a:r>
            <a:r>
              <a:rPr lang="en-AU" sz="1200" kern="1200" baseline="0" dirty="0" smtClean="0">
                <a:solidFill>
                  <a:schemeClr val="tx1"/>
                </a:solidFill>
                <a:effectLst/>
                <a:latin typeface="+mn-lt"/>
                <a:ea typeface="+mn-ea"/>
                <a:cs typeface="+mn-cs"/>
              </a:rPr>
              <a:t>. No possibility for a fair trial before incarceration.</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In addition, immigration detention settings are not covered by the UN Rules on the Treatment of Women Prisoners and Non-Custodial Measures for Women Offenders (known as the Bangkok Rules), which recognise the distinct needs of women in the criminal justice system and introduce safeguards to protect women from gendered harms.</a:t>
            </a:r>
          </a:p>
          <a:p>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BA56C1-5716-4C93-8ED8-E0A407297FEA}" type="slidenum">
              <a:rPr lang="en-AU" smtClean="0"/>
              <a:t>17</a:t>
            </a:fld>
            <a:endParaRPr lang="en-AU"/>
          </a:p>
        </p:txBody>
      </p:sp>
    </p:spTree>
    <p:extLst>
      <p:ext uri="{BB962C8B-B14F-4D97-AF65-F5344CB8AC3E}">
        <p14:creationId xmlns:p14="http://schemas.microsoft.com/office/powerpoint/2010/main" val="3975587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baseline="0" dirty="0" smtClean="0">
                <a:solidFill>
                  <a:schemeClr val="tx1"/>
                </a:solidFill>
                <a:effectLst/>
                <a:latin typeface="+mn-lt"/>
                <a:ea typeface="+mn-ea"/>
                <a:cs typeface="+mn-cs"/>
              </a:rPr>
              <a:t>Nationalism and national security: </a:t>
            </a:r>
            <a:r>
              <a:rPr lang="en-AU" sz="1200" kern="1200" baseline="0" dirty="0" smtClean="0">
                <a:solidFill>
                  <a:schemeClr val="tx1"/>
                </a:solidFill>
                <a:effectLst/>
                <a:latin typeface="+mn-lt"/>
                <a:ea typeface="+mn-ea"/>
                <a:cs typeface="+mn-cs"/>
              </a:rPr>
              <a:t>Australia built on invasion and theft of land from Indigenous people, and at the same time, there is a collective forgetting of this fact. So the origins of Australian nation are replaced by myths and stories that represent white people as the owners of the land, and immigrants and refugees, particularly people of colour, are invaders of the land, threatening life, jobs, land and culture.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An extension of this representation is that non-Australian migrants are not as advanced as Australians, so that not only do they threaten change to culture, the change is not a progressive change, particularly when it comes to the way that women are treated. EG Muslim women have been objectified and demonised – because their culture is a threat. In this way, national security becomes less associated with physical harm and threat, and more associated with the need to contain cultural change.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BA56C1-5716-4C93-8ED8-E0A407297FEA}" type="slidenum">
              <a:rPr lang="en-AU" smtClean="0"/>
              <a:t>18</a:t>
            </a:fld>
            <a:endParaRPr lang="en-AU"/>
          </a:p>
        </p:txBody>
      </p:sp>
    </p:spTree>
    <p:extLst>
      <p:ext uri="{BB962C8B-B14F-4D97-AF65-F5344CB8AC3E}">
        <p14:creationId xmlns:p14="http://schemas.microsoft.com/office/powerpoint/2010/main" val="348825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baseline="0" dirty="0" smtClean="0">
                <a:solidFill>
                  <a:schemeClr val="tx1"/>
                </a:solidFill>
                <a:effectLst/>
                <a:latin typeface="+mn-lt"/>
                <a:ea typeface="+mn-ea"/>
                <a:cs typeface="+mn-cs"/>
              </a:rPr>
              <a:t>Nationalism and national security: </a:t>
            </a:r>
            <a:r>
              <a:rPr lang="en-AU" sz="1200" kern="1200" baseline="0" dirty="0" smtClean="0">
                <a:solidFill>
                  <a:schemeClr val="tx1"/>
                </a:solidFill>
                <a:effectLst/>
                <a:latin typeface="+mn-lt"/>
                <a:ea typeface="+mn-ea"/>
                <a:cs typeface="+mn-cs"/>
              </a:rPr>
              <a:t>Australia built on invasion and theft of land from Indigenous people, and at the same time, there is a collective forgetting of this fact. So the origins of Australian nation are replaced by myths and stories that represent white people as the owners of the land, and immigrants and refugees, particularly people of colour, are invaders of the land, threatening life, jobs, land and culture.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An extension of this representation is that non-Australian migrants are not as advanced as Australians, so that not only do they threaten change to culture, the change is not a progressive change, particularly when it comes to the way that women are treated. EG Muslim women have been objectified and demonised – because their culture is a threat. In this way, national security becomes less associated with physical harm and threat, and more associated with the need to contain cultural change.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BA56C1-5716-4C93-8ED8-E0A407297FEA}" type="slidenum">
              <a:rPr lang="en-AU" smtClean="0"/>
              <a:t>19</a:t>
            </a:fld>
            <a:endParaRPr lang="en-AU"/>
          </a:p>
        </p:txBody>
      </p:sp>
    </p:spTree>
    <p:extLst>
      <p:ext uri="{BB962C8B-B14F-4D97-AF65-F5344CB8AC3E}">
        <p14:creationId xmlns:p14="http://schemas.microsoft.com/office/powerpoint/2010/main" val="2619032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Caroline de Costa is Professor of Obstetrics and Gynaecology and Director of the Clinical School at James Cook University School of Medicine and has practised obstetrics for 20 years in regional Queensland.</a:t>
            </a:r>
            <a:r>
              <a:rPr lang="en-AU" baseline="0" dirty="0" smtClean="0"/>
              <a:t> She has written a number of articles on pregnancy-related care in relation to asylum-seeking women in Darwin, and particularly in Nauru or Christmas island.</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She has identified a number of challenges that pregnant asylum seeking women face, and criticised the conditions available to them. Although some of these challenges are related to the remote nature of the off-shore sites, others, like depression and lack of support, could apply to all women in detention settings.</a:t>
            </a:r>
          </a:p>
        </p:txBody>
      </p:sp>
      <p:sp>
        <p:nvSpPr>
          <p:cNvPr id="4" name="Slide Number Placeholder 3"/>
          <p:cNvSpPr>
            <a:spLocks noGrp="1"/>
          </p:cNvSpPr>
          <p:nvPr>
            <p:ph type="sldNum" sz="quarter" idx="10"/>
          </p:nvPr>
        </p:nvSpPr>
        <p:spPr/>
        <p:txBody>
          <a:bodyPr/>
          <a:lstStyle/>
          <a:p>
            <a:fld id="{27BA56C1-5716-4C93-8ED8-E0A407297FEA}" type="slidenum">
              <a:rPr lang="en-AU" smtClean="0"/>
              <a:t>20</a:t>
            </a:fld>
            <a:endParaRPr lang="en-AU"/>
          </a:p>
        </p:txBody>
      </p:sp>
    </p:spTree>
    <p:extLst>
      <p:ext uri="{BB962C8B-B14F-4D97-AF65-F5344CB8AC3E}">
        <p14:creationId xmlns:p14="http://schemas.microsoft.com/office/powerpoint/2010/main" val="338686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cap="all" dirty="0" smtClean="0">
                <a:solidFill>
                  <a:schemeClr val="tx1"/>
                </a:solidFill>
                <a:effectLst/>
                <a:latin typeface="+mn-lt"/>
                <a:ea typeface="+mn-ea"/>
                <a:cs typeface="+mn-cs"/>
              </a:rPr>
              <a:t>What do we do?</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MCWH looks for innovative ways to improve</a:t>
            </a:r>
            <a:r>
              <a:rPr lang="en-AU" sz="1200" kern="1200" baseline="0" dirty="0" smtClean="0">
                <a:solidFill>
                  <a:schemeClr val="tx1"/>
                </a:solidFill>
                <a:effectLst/>
                <a:latin typeface="+mn-lt"/>
                <a:ea typeface="+mn-ea"/>
                <a:cs typeface="+mn-cs"/>
              </a:rPr>
              <a:t> the health and wellbeing of women from migrant and refugee backgrounds by:</a:t>
            </a:r>
          </a:p>
          <a:p>
            <a:endParaRPr lang="en-AU" sz="1200" kern="1200" baseline="0" dirty="0" smtClean="0">
              <a:solidFill>
                <a:schemeClr val="tx1"/>
              </a:solidFill>
              <a:effectLst/>
              <a:latin typeface="+mn-lt"/>
              <a:ea typeface="+mn-ea"/>
              <a:cs typeface="+mn-cs"/>
            </a:endParaRPr>
          </a:p>
          <a:p>
            <a:pPr marL="228600" indent="-228600">
              <a:buAutoNum type="arabicPeriod"/>
            </a:pPr>
            <a:r>
              <a:rPr lang="en-AU" sz="1200" kern="1200" baseline="0" dirty="0" smtClean="0">
                <a:solidFill>
                  <a:schemeClr val="tx1"/>
                </a:solidFill>
                <a:effectLst/>
                <a:latin typeface="+mn-lt"/>
                <a:ea typeface="+mn-ea"/>
                <a:cs typeface="+mn-cs"/>
              </a:rPr>
              <a:t>Building the health literacy of </a:t>
            </a:r>
            <a:r>
              <a:rPr lang="en-AU" sz="1200" kern="1200" dirty="0" smtClean="0">
                <a:solidFill>
                  <a:schemeClr val="tx1"/>
                </a:solidFill>
                <a:effectLst/>
                <a:latin typeface="+mn-lt"/>
                <a:ea typeface="+mn-ea"/>
                <a:cs typeface="+mn-cs"/>
              </a:rPr>
              <a:t>migrant and refugee women, through advocacy, social action, multilingual education, research and capacity building,</a:t>
            </a:r>
            <a:r>
              <a:rPr lang="en-AU" sz="1200" kern="1200" baseline="0" dirty="0" smtClean="0">
                <a:solidFill>
                  <a:schemeClr val="tx1"/>
                </a:solidFill>
                <a:effectLst/>
                <a:latin typeface="+mn-lt"/>
                <a:ea typeface="+mn-ea"/>
                <a:cs typeface="+mn-cs"/>
              </a:rPr>
              <a:t> and</a:t>
            </a:r>
            <a:endParaRPr lang="en-AU" sz="1200" kern="1200" dirty="0" smtClean="0">
              <a:solidFill>
                <a:schemeClr val="tx1"/>
              </a:solidFill>
              <a:effectLst/>
              <a:latin typeface="+mn-lt"/>
              <a:ea typeface="+mn-ea"/>
              <a:cs typeface="+mn-cs"/>
            </a:endParaRPr>
          </a:p>
          <a:p>
            <a:pPr marL="228600" indent="-228600">
              <a:buAutoNum type="arabicPeriod"/>
            </a:pPr>
            <a:r>
              <a:rPr lang="en-AU" sz="1200" kern="1200" dirty="0" smtClean="0">
                <a:solidFill>
                  <a:schemeClr val="tx1"/>
                </a:solidFill>
                <a:effectLst/>
                <a:latin typeface="+mn-lt"/>
                <a:ea typeface="+mn-ea"/>
                <a:cs typeface="+mn-cs"/>
              </a:rPr>
              <a:t>Improving the cultural literacy of health service</a:t>
            </a:r>
            <a:r>
              <a:rPr lang="en-AU" sz="1200" kern="1200" baseline="0" dirty="0" smtClean="0">
                <a:solidFill>
                  <a:schemeClr val="tx1"/>
                </a:solidFill>
                <a:effectLst/>
                <a:latin typeface="+mn-lt"/>
                <a:ea typeface="+mn-ea"/>
                <a:cs typeface="+mn-cs"/>
              </a:rPr>
              <a:t> providers</a:t>
            </a:r>
            <a:r>
              <a:rPr lang="en-AU" sz="1200" kern="120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to better address the specific needs of clients from diverse cultural  backgrounds</a:t>
            </a:r>
          </a:p>
          <a:p>
            <a:pPr marL="0" inden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deliver expert multilingual education through Industry Visit (IVP) and Community Workshop Programs (CWP) with a diverse range of migrant and refugee women from many backgrounds. </a:t>
            </a:r>
          </a:p>
          <a:p>
            <a:r>
              <a:rPr lang="en-AU" sz="1200" kern="1200" dirty="0" smtClean="0">
                <a:solidFill>
                  <a:schemeClr val="tx1"/>
                </a:solidFill>
                <a:effectLst/>
                <a:latin typeface="+mn-lt"/>
                <a:ea typeface="+mn-ea"/>
                <a:cs typeface="+mn-cs"/>
              </a:rPr>
              <a:t>We also provide professional training, consultation and support for bilingual community workers across Australia and for health and community organisations working with migrants and refugees. This includes providing education resources and manuals on request.</a:t>
            </a:r>
          </a:p>
          <a:p>
            <a:r>
              <a:rPr lang="en-AU" sz="1200" kern="1200" dirty="0" smtClean="0">
                <a:solidFill>
                  <a:schemeClr val="tx1"/>
                </a:solidFill>
                <a:effectLst/>
                <a:latin typeface="+mn-lt"/>
                <a:ea typeface="+mn-ea"/>
                <a:cs typeface="+mn-cs"/>
              </a:rPr>
              <a:t>MCWH has a comprehensive multilingual library and resource collection which covers health topics for women in many languages. Contact us for health information and we can send you related resources.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BA56C1-5716-4C93-8ED8-E0A407297FEA}" type="slidenum">
              <a:rPr lang="en-AU" smtClean="0"/>
              <a:t>3</a:t>
            </a:fld>
            <a:endParaRPr lang="en-AU"/>
          </a:p>
        </p:txBody>
      </p:sp>
    </p:spTree>
    <p:extLst>
      <p:ext uri="{BB962C8B-B14F-4D97-AF65-F5344CB8AC3E}">
        <p14:creationId xmlns:p14="http://schemas.microsoft.com/office/powerpoint/2010/main" val="1867320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Caroline de Costa is Professor of Obstetrics and Gynaecology and Director of the Clinical School at James Cook University School of Medicine and has practised obstetrics for 20 years in regional Queensland.</a:t>
            </a:r>
            <a:r>
              <a:rPr lang="en-AU" baseline="0" dirty="0" smtClean="0"/>
              <a:t> She has written a number of articles on pregnancy-related care in relation to asylum-seeking women in Darwin, and particularly in Nauru or Christmas island.</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She has identified a number of challenges that pregnant asylum seeking women face, and criticised the conditions available to them. Although some of these challenges are related to the remote nature of the off-shore sites, others, like depression and lack of support, could apply to all women in detention settings.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“There were frequent delays within the detention system in arranging antenatal care at RDH, and many women arrived in the hospital already in labour but without any details of their previous history or of any antenatal care. They were, however, accompanied by an impressive number of security officers — several independent observers have reported a guard for the woman, a guard for her partner and a guard for the baby, once born. While there is some suggestion that arrangements may now have improved in Darwin, it is noted that the number of pregnant women detained has dropped there and risen in Adelaide and Melbourne, where similar problems in communication continue and lead to difficulties in the provision of high-quality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t>
            </a:r>
            <a:r>
              <a:rPr lang="en-AU" dirty="0" smtClean="0"/>
              <a:t>Women were returned from Darwin to Christmas Island when the baby was 4 weeks old, and this practice is continuing at other hospitals. Mothers in Darwin had little help with lactation, and breastfeeding was not encouraged. In the “welcome” pack provided to new mothers by IHMS are feeding bottles and formula, although the facilities for adequate preparation and sterilisation of bottles were limited in the Darwin centres. These practices contravene World Health Organization and UNICEF recommendations, including the early initiation of breastfeeding within 1 hour of birth and exclusive breastfeeding for the first 6 months of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Reference: </a:t>
            </a:r>
            <a:r>
              <a:rPr lang="en-AU" dirty="0" smtClean="0"/>
              <a:t>Caroline M de Costa.</a:t>
            </a:r>
            <a:r>
              <a:rPr lang="en-AU" baseline="0" dirty="0" smtClean="0"/>
              <a:t> ‘</a:t>
            </a:r>
            <a:r>
              <a:rPr lang="en-AU" b="1" dirty="0" smtClean="0"/>
              <a:t>Antenatal care for asylum seeker women: is “good enough” good enough?’</a:t>
            </a:r>
            <a:r>
              <a:rPr lang="en-AU" b="1" baseline="0" dirty="0" smtClean="0"/>
              <a:t> </a:t>
            </a:r>
            <a:r>
              <a:rPr lang="en-AU" dirty="0" smtClean="0"/>
              <a:t>Med J </a:t>
            </a:r>
            <a:r>
              <a:rPr lang="en-AU" dirty="0" err="1" smtClean="0"/>
              <a:t>Aust</a:t>
            </a:r>
            <a:r>
              <a:rPr lang="en-AU" dirty="0" smtClean="0"/>
              <a:t> 2014; 201 (5): 299-300</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27BA56C1-5716-4C93-8ED8-E0A407297FEA}" type="slidenum">
              <a:rPr lang="en-AU" smtClean="0"/>
              <a:t>21</a:t>
            </a:fld>
            <a:endParaRPr lang="en-AU"/>
          </a:p>
        </p:txBody>
      </p:sp>
    </p:spTree>
    <p:extLst>
      <p:ext uri="{BB962C8B-B14F-4D97-AF65-F5344CB8AC3E}">
        <p14:creationId xmlns:p14="http://schemas.microsoft.com/office/powerpoint/2010/main" val="2528734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22</a:t>
            </a:fld>
            <a:endParaRPr lang="en-AU"/>
          </a:p>
        </p:txBody>
      </p:sp>
    </p:spTree>
    <p:extLst>
      <p:ext uri="{BB962C8B-B14F-4D97-AF65-F5344CB8AC3E}">
        <p14:creationId xmlns:p14="http://schemas.microsoft.com/office/powerpoint/2010/main" val="3730811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Professor Elizabeth Elliott from the Sydney Medical School at the University of Sydney recently toured the Christmas Island facility as part of a</a:t>
            </a:r>
            <a:r>
              <a:rPr lang="en-AU" baseline="0" dirty="0" smtClean="0"/>
              <a:t> National Inquiry into children living in detention</a:t>
            </a:r>
            <a:r>
              <a:rPr lang="en-AU" dirty="0" smtClean="0"/>
              <a:t> in</a:t>
            </a:r>
            <a:r>
              <a:rPr lang="en-AU" baseline="0" dirty="0" smtClean="0"/>
              <a:t> 2014</a:t>
            </a:r>
            <a:r>
              <a:rPr lang="en-AU" dirty="0" smtClean="0"/>
              <a:t>. </a:t>
            </a:r>
          </a:p>
          <a:p>
            <a:r>
              <a:rPr lang="en-AU" dirty="0" smtClean="0"/>
              <a:t>“At the same time that Professor Elliott was on the island, there were ten women on continuous watch because they tried to hurt themselves. ''They were all women with young babies, and the reason that they had self-harmed is that they had been asking for better conditions for their babies. They said it was just intolerable to stay in these conditions any longer,” she said. “I think that's an indication of just the strength of the feelings of the mother that detentions </a:t>
            </a:r>
            <a:r>
              <a:rPr lang="en-AU" dirty="0" err="1" smtClean="0"/>
              <a:t>centers</a:t>
            </a:r>
            <a:r>
              <a:rPr lang="en-AU" dirty="0" smtClean="0"/>
              <a:t> are no place to have a young baby.”</a:t>
            </a:r>
            <a:r>
              <a:rPr lang="en-AU" sz="1200" kern="1200" dirty="0" smtClean="0">
                <a:solidFill>
                  <a:schemeClr val="tx1"/>
                </a:solidFill>
                <a:effectLst/>
                <a:latin typeface="+mn-lt"/>
                <a:ea typeface="+mn-ea"/>
                <a:cs typeface="+mn-cs"/>
              </a:rPr>
              <a:t>”(Reported in VICE magazine August</a:t>
            </a:r>
            <a:r>
              <a:rPr lang="en-AU" sz="1200" kern="1200" baseline="0" dirty="0" smtClean="0">
                <a:solidFill>
                  <a:schemeClr val="tx1"/>
                </a:solidFill>
                <a:effectLst/>
                <a:latin typeface="+mn-lt"/>
                <a:ea typeface="+mn-ea"/>
                <a:cs typeface="+mn-cs"/>
              </a:rPr>
              <a:t> 6 2014)</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In February 2014, a woman made the decision to terminate a pregnancy because she didn’t feel </a:t>
            </a:r>
            <a:r>
              <a:rPr lang="en-AU" sz="1200" kern="1200" baseline="0" dirty="0" err="1" smtClean="0">
                <a:solidFill>
                  <a:schemeClr val="tx1"/>
                </a:solidFill>
                <a:effectLst/>
                <a:latin typeface="+mn-lt"/>
                <a:ea typeface="+mn-ea"/>
                <a:cs typeface="+mn-cs"/>
              </a:rPr>
              <a:t>ot</a:t>
            </a:r>
            <a:r>
              <a:rPr lang="en-AU" sz="1200" kern="1200" baseline="0" dirty="0" smtClean="0">
                <a:solidFill>
                  <a:schemeClr val="tx1"/>
                </a:solidFill>
                <a:effectLst/>
                <a:latin typeface="+mn-lt"/>
                <a:ea typeface="+mn-ea"/>
                <a:cs typeface="+mn-cs"/>
              </a:rPr>
              <a:t> was appropriate to raise a child on Nauru.</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27BA56C1-5716-4C93-8ED8-E0A407297FEA}" type="slidenum">
              <a:rPr lang="en-AU" smtClean="0"/>
              <a:t>23</a:t>
            </a:fld>
            <a:endParaRPr lang="en-AU"/>
          </a:p>
        </p:txBody>
      </p:sp>
    </p:spTree>
    <p:extLst>
      <p:ext uri="{BB962C8B-B14F-4D97-AF65-F5344CB8AC3E}">
        <p14:creationId xmlns:p14="http://schemas.microsoft.com/office/powerpoint/2010/main" val="2451873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But as de Costa notes, depression and a sense of hopelessness is far more dangerous to women’s health an mental well being. De Costa noted a high level of depression.</a:t>
            </a:r>
            <a:r>
              <a:rPr lang="en-AU"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As she notes “</a:t>
            </a:r>
            <a:r>
              <a:rPr lang="en-AU" dirty="0" smtClean="0"/>
              <a:t>The result for most asylum seekers is depression. Much has already been published about the mental health of male asylum seekers and the manifestations of depression, including self-harm. In the case of pregnant women, depression can have a direct and deleterious effect on the wellbeing of the </a:t>
            </a:r>
            <a:r>
              <a:rPr lang="en-AU" dirty="0" err="1" smtClean="0"/>
              <a:t>fetus</a:t>
            </a:r>
            <a:r>
              <a:rPr lang="en-AU" dirty="0" smtClean="0"/>
              <a:t>, through alterations in the production of the hormones needed for healthy pregnancy. There is a recognised association of antenatal depression with miscarriage, preterm labour and small-for-gestational-age babies. Antenatal depression is likely to merge into postnatal depression (PND). PND is also likely after the return of women to offshore detention. I personally saw women suffering PND in Darwin, and it has been reported on both Nauru and Christmas Island. Untreated PND can result in failure of the bonding and attachment between mother and child that is essential for healthy mental and physical development. The JAC reported that the Edinburgh Postnatal Depression Scale, which is validated for use in different cultural groups, is in use on Nauru and that most women are reaching scores of 24, when the cut-off score for significant depression is 10. However, no information can be obtained as to what treatment, if any, is being offered to these women.”</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You would imagine that issues like the child’s statelessness can also cause enormous distress. </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Department of Immigration recently acknowledged the dire situation for women and babies on the island when it arranged the </a:t>
            </a:r>
            <a:r>
              <a:rPr lang="en-AU" dirty="0" smtClean="0">
                <a:hlinkClick r:id="rId3"/>
              </a:rPr>
              <a:t>transfer of a woman</a:t>
            </a:r>
            <a:r>
              <a:rPr lang="en-AU" dirty="0" smtClean="0"/>
              <a:t> to Brisbane for an abortion. “I cannot possibly let this baby live on Nauru,” the woman told media. She and her husband confirmed that in any other circumstances they would have welcomed the pregnancy.</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24</a:t>
            </a:fld>
            <a:endParaRPr lang="en-AU"/>
          </a:p>
        </p:txBody>
      </p:sp>
    </p:spTree>
    <p:extLst>
      <p:ext uri="{BB962C8B-B14F-4D97-AF65-F5344CB8AC3E}">
        <p14:creationId xmlns:p14="http://schemas.microsoft.com/office/powerpoint/2010/main" val="918575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In the US there have been 185 sexual abuse cases since 2007.</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Also allegations in Australian centres about sexual violence against women and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Policies in centres restrict women’s freedom of movement, rather than that of the perpetrator.</a:t>
            </a:r>
          </a:p>
        </p:txBody>
      </p:sp>
      <p:sp>
        <p:nvSpPr>
          <p:cNvPr id="4" name="Slide Number Placeholder 3"/>
          <p:cNvSpPr>
            <a:spLocks noGrp="1"/>
          </p:cNvSpPr>
          <p:nvPr>
            <p:ph type="sldNum" sz="quarter" idx="10"/>
          </p:nvPr>
        </p:nvSpPr>
        <p:spPr/>
        <p:txBody>
          <a:bodyPr/>
          <a:lstStyle/>
          <a:p>
            <a:fld id="{27BA56C1-5716-4C93-8ED8-E0A407297FEA}" type="slidenum">
              <a:rPr lang="en-AU" smtClean="0"/>
              <a:t>25</a:t>
            </a:fld>
            <a:endParaRPr lang="en-AU"/>
          </a:p>
        </p:txBody>
      </p:sp>
    </p:spTree>
    <p:extLst>
      <p:ext uri="{BB962C8B-B14F-4D97-AF65-F5344CB8AC3E}">
        <p14:creationId xmlns:p14="http://schemas.microsoft.com/office/powerpoint/2010/main" val="4069018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Yesterday, Melissa </a:t>
            </a:r>
            <a:r>
              <a:rPr lang="en-AU" sz="1200" kern="1200" dirty="0" err="1" smtClean="0">
                <a:solidFill>
                  <a:schemeClr val="tx1"/>
                </a:solidFill>
                <a:effectLst/>
                <a:latin typeface="+mn-lt"/>
                <a:ea typeface="+mn-ea"/>
                <a:cs typeface="+mn-cs"/>
              </a:rPr>
              <a:t>Lukashenko</a:t>
            </a:r>
            <a:r>
              <a:rPr lang="en-AU" sz="1200" kern="1200" dirty="0" smtClean="0">
                <a:solidFill>
                  <a:schemeClr val="tx1"/>
                </a:solidFill>
                <a:effectLst/>
                <a:latin typeface="+mn-lt"/>
                <a:ea typeface="+mn-ea"/>
                <a:cs typeface="+mn-cs"/>
              </a:rPr>
              <a:t> imagined a world where Aboriginal</a:t>
            </a:r>
            <a:r>
              <a:rPr lang="en-AU" sz="1200" kern="1200" baseline="0" dirty="0" smtClean="0">
                <a:solidFill>
                  <a:schemeClr val="tx1"/>
                </a:solidFill>
                <a:effectLst/>
                <a:latin typeface="+mn-lt"/>
                <a:ea typeface="+mn-ea"/>
                <a:cs typeface="+mn-cs"/>
              </a:rPr>
              <a:t> people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We have lived in a world without detention</a:t>
            </a:r>
          </a:p>
          <a:p>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Connecting this the prison abolition movement, and maybe how people here can think about the parallels between  immigration detention and prison, and women’s experiences.</a:t>
            </a:r>
          </a:p>
          <a:p>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BA56C1-5716-4C93-8ED8-E0A407297FEA}" type="slidenum">
              <a:rPr lang="en-AU" smtClean="0"/>
              <a:t>26</a:t>
            </a:fld>
            <a:endParaRPr lang="en-AU"/>
          </a:p>
        </p:txBody>
      </p:sp>
    </p:spTree>
    <p:extLst>
      <p:ext uri="{BB962C8B-B14F-4D97-AF65-F5344CB8AC3E}">
        <p14:creationId xmlns:p14="http://schemas.microsoft.com/office/powerpoint/2010/main" val="75794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Mandatory</a:t>
            </a:r>
            <a:r>
              <a:rPr lang="en-AU" b="1" baseline="0" dirty="0" smtClean="0"/>
              <a:t> Detention: </a:t>
            </a:r>
            <a:r>
              <a:rPr lang="en-AU" b="0" baseline="0" dirty="0" smtClean="0"/>
              <a:t>ALP initiative, bipartisan support</a:t>
            </a:r>
          </a:p>
          <a:p>
            <a:r>
              <a:rPr lang="en-AU" b="0" baseline="0" dirty="0" smtClean="0"/>
              <a:t>From a handful of centres in the early 1990s, to 19 now. </a:t>
            </a:r>
          </a:p>
          <a:p>
            <a:r>
              <a:rPr lang="en-AU" b="0" baseline="0" dirty="0" smtClean="0"/>
              <a:t>July 2013 policy – anyone who arrives undocumented by sea (IMA) will not be considered for permanent settlement in Australia, regardless of the outcome of the person’s asylum claim</a:t>
            </a:r>
          </a:p>
          <a:p>
            <a:r>
              <a:rPr lang="en-AU" b="1" dirty="0" smtClean="0"/>
              <a:t>Serco:</a:t>
            </a:r>
            <a:r>
              <a:rPr lang="en-AU" b="1" baseline="0" dirty="0" smtClean="0"/>
              <a:t> </a:t>
            </a:r>
            <a:r>
              <a:rPr lang="en-AU" baseline="0" dirty="0" smtClean="0"/>
              <a:t>f</a:t>
            </a:r>
            <a:r>
              <a:rPr lang="en-AU" dirty="0" smtClean="0"/>
              <a:t>ive</a:t>
            </a:r>
            <a:r>
              <a:rPr lang="en-AU" baseline="0" dirty="0" smtClean="0"/>
              <a:t> year contract 2009-2014 – took over from G4S</a:t>
            </a:r>
          </a:p>
          <a:p>
            <a:r>
              <a:rPr lang="en-AU" baseline="0" dirty="0" smtClean="0"/>
              <a:t>Serco is a British company – whose operations include transport, traffic control, weapons (including nuclear), detention centres, prisons and SCHOOLS!</a:t>
            </a:r>
          </a:p>
          <a:p>
            <a:r>
              <a:rPr lang="en-AU" baseline="0" dirty="0" smtClean="0"/>
              <a:t>Also runs </a:t>
            </a:r>
            <a:r>
              <a:rPr lang="en-AU" baseline="0" dirty="0" err="1" smtClean="0"/>
              <a:t>Yarls</a:t>
            </a:r>
            <a:r>
              <a:rPr lang="en-AU" baseline="0" dirty="0" smtClean="0"/>
              <a:t> Wood in England –in 2013, sexual abuse cover-ups were investigated.</a:t>
            </a:r>
          </a:p>
          <a:p>
            <a:r>
              <a:rPr lang="en-AU" baseline="0" dirty="0" smtClean="0"/>
              <a:t>International Health and Medical Services (IHMS) also on a 5 year contract until 2014</a:t>
            </a:r>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4</a:t>
            </a:fld>
            <a:endParaRPr lang="en-AU"/>
          </a:p>
        </p:txBody>
      </p:sp>
    </p:spTree>
    <p:extLst>
      <p:ext uri="{BB962C8B-B14F-4D97-AF65-F5344CB8AC3E}">
        <p14:creationId xmlns:p14="http://schemas.microsoft.com/office/powerpoint/2010/main" val="327323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16 in Australia</a:t>
            </a:r>
            <a:r>
              <a:rPr lang="en-AU" baseline="0" dirty="0" smtClean="0"/>
              <a:t> across every state and territory except Tasmania, but including Christmas Island, and 3 off-shore in Nauru and PNG</a:t>
            </a:r>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5</a:t>
            </a:fld>
            <a:endParaRPr lang="en-AU"/>
          </a:p>
        </p:txBody>
      </p:sp>
    </p:spTree>
    <p:extLst>
      <p:ext uri="{BB962C8B-B14F-4D97-AF65-F5344CB8AC3E}">
        <p14:creationId xmlns:p14="http://schemas.microsoft.com/office/powerpoint/2010/main" val="368046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6</a:t>
            </a:fld>
            <a:endParaRPr lang="en-AU"/>
          </a:p>
        </p:txBody>
      </p:sp>
    </p:spTree>
    <p:extLst>
      <p:ext uri="{BB962C8B-B14F-4D97-AF65-F5344CB8AC3E}">
        <p14:creationId xmlns:p14="http://schemas.microsoft.com/office/powerpoint/2010/main" val="55158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image is titled “View from inside Sydney IRH (looking out to Villawood IDC) so every day they get to remember</a:t>
            </a:r>
            <a:r>
              <a:rPr lang="en-AU" baseline="0" dirty="0" smtClean="0"/>
              <a:t> how it could be worse.</a:t>
            </a:r>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7</a:t>
            </a:fld>
            <a:endParaRPr lang="en-AU"/>
          </a:p>
        </p:txBody>
      </p:sp>
    </p:spTree>
    <p:extLst>
      <p:ext uri="{BB962C8B-B14F-4D97-AF65-F5344CB8AC3E}">
        <p14:creationId xmlns:p14="http://schemas.microsoft.com/office/powerpoint/2010/main" val="125358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8</a:t>
            </a:fld>
            <a:endParaRPr lang="en-AU"/>
          </a:p>
        </p:txBody>
      </p:sp>
    </p:spTree>
    <p:extLst>
      <p:ext uri="{BB962C8B-B14F-4D97-AF65-F5344CB8AC3E}">
        <p14:creationId xmlns:p14="http://schemas.microsoft.com/office/powerpoint/2010/main" val="193796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Image aerial view is Melbourne ITA</a:t>
            </a:r>
          </a:p>
          <a:p>
            <a:r>
              <a:rPr lang="en-AU" dirty="0" smtClean="0"/>
              <a:t>Image</a:t>
            </a:r>
            <a:r>
              <a:rPr lang="en-AU" baseline="0" dirty="0" smtClean="0"/>
              <a:t> with men is Brisbane ITA</a:t>
            </a:r>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9</a:t>
            </a:fld>
            <a:endParaRPr lang="en-AU"/>
          </a:p>
        </p:txBody>
      </p:sp>
    </p:spTree>
    <p:extLst>
      <p:ext uri="{BB962C8B-B14F-4D97-AF65-F5344CB8AC3E}">
        <p14:creationId xmlns:p14="http://schemas.microsoft.com/office/powerpoint/2010/main" val="58405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 further </a:t>
            </a:r>
            <a:r>
              <a:rPr lang="en-AU" dirty="0" smtClean="0">
                <a:solidFill>
                  <a:srgbClr val="C00000"/>
                </a:solidFill>
              </a:rPr>
              <a:t>3038</a:t>
            </a:r>
            <a:r>
              <a:rPr lang="en-AU" dirty="0" smtClean="0"/>
              <a:t> people were living in the community after being approved for a residence determination and </a:t>
            </a:r>
            <a:r>
              <a:rPr lang="en-AU" dirty="0" smtClean="0">
                <a:solidFill>
                  <a:srgbClr val="C00000"/>
                </a:solidFill>
              </a:rPr>
              <a:t>24702 </a:t>
            </a:r>
            <a:br>
              <a:rPr lang="en-AU" dirty="0" smtClean="0">
                <a:solidFill>
                  <a:srgbClr val="C00000"/>
                </a:solidFill>
              </a:rPr>
            </a:br>
            <a:r>
              <a:rPr lang="en-AU" dirty="0" smtClean="0"/>
              <a:t>were living in the community after grant of a Bridging Visa E.</a:t>
            </a:r>
          </a:p>
          <a:p>
            <a:endParaRPr lang="en-AU" dirty="0" smtClean="0"/>
          </a:p>
          <a:p>
            <a:r>
              <a:rPr lang="en-AU" dirty="0" smtClean="0"/>
              <a:t>What does it mean to be in residence determination?</a:t>
            </a:r>
          </a:p>
          <a:p>
            <a:endParaRPr lang="en-AU" dirty="0" smtClean="0"/>
          </a:p>
          <a:p>
            <a:r>
              <a:rPr lang="en-AU" dirty="0" smtClean="0"/>
              <a:t>“Asylum seekers released into community detention on a residence determination still have some restrictions on their movement and are not permitted to work. However, community detention mitigates many of the negative impacts of detention in a closed facility by allowing detainees to have a degree of independence and making it easier for detainees to access services and community support.”</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What does it mean to be in the community after grant of a Bridging Visa E?</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“Asylum seekers released on bridging visas are not provided with public housing, do not have access to financial support from Centrelink and must report to the Department of Immigration on a regular basis. Those who arrived in Australia before 13 August 2012 are eligible to work but those who arrived after this date are not. Asylum seekers who are unable to find work or are not eligible to work receive basic income support paid at 89% of the Centrelink Special Benefit.”</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(Info from refugee council) </a:t>
            </a:r>
          </a:p>
          <a:p>
            <a:endParaRPr lang="en-AU" dirty="0"/>
          </a:p>
        </p:txBody>
      </p:sp>
      <p:sp>
        <p:nvSpPr>
          <p:cNvPr id="4" name="Slide Number Placeholder 3"/>
          <p:cNvSpPr>
            <a:spLocks noGrp="1"/>
          </p:cNvSpPr>
          <p:nvPr>
            <p:ph type="sldNum" sz="quarter" idx="10"/>
          </p:nvPr>
        </p:nvSpPr>
        <p:spPr/>
        <p:txBody>
          <a:bodyPr/>
          <a:lstStyle/>
          <a:p>
            <a:fld id="{27BA56C1-5716-4C93-8ED8-E0A407297FEA}" type="slidenum">
              <a:rPr lang="en-AU" smtClean="0"/>
              <a:t>10</a:t>
            </a:fld>
            <a:endParaRPr lang="en-AU"/>
          </a:p>
        </p:txBody>
      </p:sp>
    </p:spTree>
    <p:extLst>
      <p:ext uri="{BB962C8B-B14F-4D97-AF65-F5344CB8AC3E}">
        <p14:creationId xmlns:p14="http://schemas.microsoft.com/office/powerpoint/2010/main" val="262623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7D7DCF1-1CF5-4D40-9D75-DDC4BB6F1377}" type="datetimeFigureOut">
              <a:rPr lang="en-AU" smtClean="0"/>
              <a:t>16/10/2014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250414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7D7DCF1-1CF5-4D40-9D75-DDC4BB6F1377}" type="datetimeFigureOut">
              <a:rPr lang="en-AU" smtClean="0"/>
              <a:t>16/10/2014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81929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7D7DCF1-1CF5-4D40-9D75-DDC4BB6F1377}" type="datetimeFigureOut">
              <a:rPr lang="en-AU" smtClean="0"/>
              <a:t>16/10/2014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403630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7D7DCF1-1CF5-4D40-9D75-DDC4BB6F1377}" type="datetimeFigureOut">
              <a:rPr lang="en-AU" smtClean="0"/>
              <a:t>16/10/2014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160350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7DCF1-1CF5-4D40-9D75-DDC4BB6F1377}" type="datetimeFigureOut">
              <a:rPr lang="en-AU" smtClean="0"/>
              <a:t>16/10/2014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55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7D7DCF1-1CF5-4D40-9D75-DDC4BB6F1377}" type="datetimeFigureOut">
              <a:rPr lang="en-AU" smtClean="0"/>
              <a:t>16/10/2014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226887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7D7DCF1-1CF5-4D40-9D75-DDC4BB6F1377}" type="datetimeFigureOut">
              <a:rPr lang="en-AU" smtClean="0"/>
              <a:t>16/10/2014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397930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7D7DCF1-1CF5-4D40-9D75-DDC4BB6F1377}" type="datetimeFigureOut">
              <a:rPr lang="en-AU" smtClean="0"/>
              <a:t>16/10/2014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380777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7DCF1-1CF5-4D40-9D75-DDC4BB6F1377}" type="datetimeFigureOut">
              <a:rPr lang="en-AU" smtClean="0"/>
              <a:t>16/10/2014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76100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7DCF1-1CF5-4D40-9D75-DDC4BB6F1377}" type="datetimeFigureOut">
              <a:rPr lang="en-AU" smtClean="0"/>
              <a:t>16/10/2014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369010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7DCF1-1CF5-4D40-9D75-DDC4BB6F1377}" type="datetimeFigureOut">
              <a:rPr lang="en-AU" smtClean="0"/>
              <a:t>16/10/2014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2DFF72-9DB8-4670-9D61-0A79A78D8440}" type="slidenum">
              <a:rPr lang="en-AU" smtClean="0"/>
              <a:t>‹#›</a:t>
            </a:fld>
            <a:endParaRPr lang="en-AU"/>
          </a:p>
        </p:txBody>
      </p:sp>
    </p:spTree>
    <p:extLst>
      <p:ext uri="{BB962C8B-B14F-4D97-AF65-F5344CB8AC3E}">
        <p14:creationId xmlns:p14="http://schemas.microsoft.com/office/powerpoint/2010/main" val="358061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7DCF1-1CF5-4D40-9D75-DDC4BB6F1377}" type="datetimeFigureOut">
              <a:rPr lang="en-AU" smtClean="0"/>
              <a:t>16/10/2014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DFF72-9DB8-4670-9D61-0A79A78D8440}" type="slidenum">
              <a:rPr lang="en-AU" smtClean="0"/>
              <a:t>‹#›</a:t>
            </a:fld>
            <a:endParaRPr lang="en-AU"/>
          </a:p>
        </p:txBody>
      </p:sp>
    </p:spTree>
    <p:extLst>
      <p:ext uri="{BB962C8B-B14F-4D97-AF65-F5344CB8AC3E}">
        <p14:creationId xmlns:p14="http://schemas.microsoft.com/office/powerpoint/2010/main" val="3832210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adele@mcwh.com.au" TargetMode="External"/><Relationship Id="rId7" Type="http://schemas.openxmlformats.org/officeDocument/2006/relationships/image" Target="../media/image11.jpeg"/><Relationship Id="rId2" Type="http://schemas.openxmlformats.org/officeDocument/2006/relationships/hyperlink" Target="mailto:maria@mcwh.com.au" TargetMode="Externa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www.mcwh.com.au/" TargetMode="External"/><Relationship Id="rId4" Type="http://schemas.openxmlformats.org/officeDocument/2006/relationships/hyperlink" Target="mailto:jasmin@mcwh.com.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1063"/>
            <a:ext cx="7772400" cy="1470025"/>
          </a:xfrm>
        </p:spPr>
        <p:txBody>
          <a:bodyPr>
            <a:normAutofit/>
          </a:bodyPr>
          <a:lstStyle/>
          <a:p>
            <a:r>
              <a:rPr lang="en-AU" dirty="0" smtClean="0">
                <a:solidFill>
                  <a:schemeClr val="accent4">
                    <a:lumMod val="75000"/>
                  </a:schemeClr>
                </a:solidFill>
              </a:rPr>
              <a:t>Immigration Detention: women's </a:t>
            </a:r>
            <a:r>
              <a:rPr lang="en-AU" dirty="0">
                <a:solidFill>
                  <a:schemeClr val="accent4">
                    <a:lumMod val="75000"/>
                  </a:schemeClr>
                </a:solidFill>
              </a:rPr>
              <a:t>health </a:t>
            </a:r>
            <a:r>
              <a:rPr lang="en-AU" dirty="0" smtClean="0">
                <a:solidFill>
                  <a:schemeClr val="accent4">
                    <a:lumMod val="75000"/>
                  </a:schemeClr>
                </a:solidFill>
              </a:rPr>
              <a:t>&amp; wellbeing</a:t>
            </a:r>
            <a:endParaRPr lang="en-AU" dirty="0">
              <a:solidFill>
                <a:schemeClr val="accent4">
                  <a:lumMod val="75000"/>
                </a:schemeClr>
              </a:solidFill>
            </a:endParaRPr>
          </a:p>
        </p:txBody>
      </p:sp>
      <p:sp>
        <p:nvSpPr>
          <p:cNvPr id="3" name="Subtitle 2"/>
          <p:cNvSpPr>
            <a:spLocks noGrp="1"/>
          </p:cNvSpPr>
          <p:nvPr>
            <p:ph type="subTitle" idx="1"/>
          </p:nvPr>
        </p:nvSpPr>
        <p:spPr>
          <a:xfrm>
            <a:off x="1371600" y="4700736"/>
            <a:ext cx="6400800" cy="1752600"/>
          </a:xfrm>
        </p:spPr>
        <p:txBody>
          <a:bodyPr/>
          <a:lstStyle/>
          <a:p>
            <a:r>
              <a:rPr lang="en-AU" dirty="0" smtClean="0"/>
              <a:t>Maria </a:t>
            </a:r>
            <a:r>
              <a:rPr lang="en-AU" dirty="0" err="1" smtClean="0"/>
              <a:t>Hach</a:t>
            </a:r>
            <a:r>
              <a:rPr lang="en-AU" dirty="0" smtClean="0"/>
              <a:t>, Adele </a:t>
            </a:r>
            <a:r>
              <a:rPr lang="en-AU" dirty="0" err="1" smtClean="0"/>
              <a:t>Murdolo</a:t>
            </a:r>
            <a:r>
              <a:rPr lang="en-AU" dirty="0" smtClean="0"/>
              <a:t> &amp; Jasmin Chen </a:t>
            </a:r>
          </a:p>
          <a:p>
            <a:r>
              <a:rPr lang="en-AU" sz="2400" dirty="0" smtClean="0"/>
              <a:t>Multicultural Centre for Women’s Health (MCWH)</a:t>
            </a:r>
            <a:endParaRPr lang="en-AU"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2158743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990656" cy="1470025"/>
          </a:xfrm>
        </p:spPr>
        <p:txBody>
          <a:bodyPr/>
          <a:lstStyle/>
          <a:p>
            <a:r>
              <a:rPr lang="en-AU" dirty="0" smtClean="0">
                <a:solidFill>
                  <a:schemeClr val="accent4">
                    <a:lumMod val="75000"/>
                  </a:schemeClr>
                </a:solidFill>
              </a:rPr>
              <a:t>Who is in immigration detention?</a:t>
            </a:r>
            <a:endParaRPr lang="en-AU" dirty="0">
              <a:solidFill>
                <a:schemeClr val="accent4">
                  <a:lumMod val="75000"/>
                </a:schemeClr>
              </a:solidFill>
            </a:endParaRPr>
          </a:p>
        </p:txBody>
      </p:sp>
      <p:sp>
        <p:nvSpPr>
          <p:cNvPr id="3" name="Subtitle 2"/>
          <p:cNvSpPr>
            <a:spLocks noGrp="1"/>
          </p:cNvSpPr>
          <p:nvPr>
            <p:ph type="subTitle" idx="1"/>
          </p:nvPr>
        </p:nvSpPr>
        <p:spPr>
          <a:xfrm>
            <a:off x="685800" y="3212976"/>
            <a:ext cx="7990656" cy="2880320"/>
          </a:xfrm>
        </p:spPr>
        <p:txBody>
          <a:bodyPr>
            <a:normAutofit lnSpcReduction="10000"/>
          </a:bodyPr>
          <a:lstStyle/>
          <a:p>
            <a:r>
              <a:rPr lang="en-AU" sz="2000" dirty="0"/>
              <a:t>As of the </a:t>
            </a:r>
            <a:r>
              <a:rPr lang="en-AU" sz="2000" b="1" dirty="0"/>
              <a:t>31</a:t>
            </a:r>
            <a:r>
              <a:rPr lang="en-AU" sz="2000" b="1" baseline="30000" dirty="0"/>
              <a:t>st</a:t>
            </a:r>
            <a:r>
              <a:rPr lang="en-AU" sz="2000" b="1" dirty="0"/>
              <a:t> August </a:t>
            </a:r>
            <a:r>
              <a:rPr lang="en-AU" sz="2000" b="1" dirty="0" smtClean="0"/>
              <a:t>2014</a:t>
            </a:r>
          </a:p>
          <a:p>
            <a:endParaRPr lang="en-AU" sz="2000" dirty="0"/>
          </a:p>
          <a:p>
            <a:r>
              <a:rPr lang="en-AU" b="1" dirty="0" smtClean="0">
                <a:solidFill>
                  <a:srgbClr val="C00000"/>
                </a:solidFill>
              </a:rPr>
              <a:t>5,757 </a:t>
            </a:r>
            <a:r>
              <a:rPr lang="en-AU" b="1" dirty="0">
                <a:solidFill>
                  <a:srgbClr val="C00000"/>
                </a:solidFill>
              </a:rPr>
              <a:t>people </a:t>
            </a:r>
            <a:endParaRPr lang="en-AU" b="1" dirty="0" smtClean="0">
              <a:solidFill>
                <a:srgbClr val="C00000"/>
              </a:solidFill>
            </a:endParaRPr>
          </a:p>
          <a:p>
            <a:pPr marL="457200" indent="-457200">
              <a:buFont typeface="Arial" panose="020B0604020202020204" pitchFamily="34" charset="0"/>
              <a:buChar char="•"/>
            </a:pPr>
            <a:r>
              <a:rPr lang="en-AU" dirty="0" smtClean="0">
                <a:solidFill>
                  <a:srgbClr val="C00000"/>
                </a:solidFill>
              </a:rPr>
              <a:t>2,482</a:t>
            </a:r>
            <a:r>
              <a:rPr lang="en-AU" dirty="0" smtClean="0"/>
              <a:t> on </a:t>
            </a:r>
            <a:r>
              <a:rPr lang="en-AU" dirty="0"/>
              <a:t>the </a:t>
            </a:r>
            <a:r>
              <a:rPr lang="en-AU" dirty="0" smtClean="0"/>
              <a:t>mainland</a:t>
            </a:r>
          </a:p>
          <a:p>
            <a:pPr marL="457200" indent="-457200">
              <a:buFont typeface="Arial" panose="020B0604020202020204" pitchFamily="34" charset="0"/>
              <a:buChar char="•"/>
            </a:pPr>
            <a:r>
              <a:rPr lang="en-AU" dirty="0" smtClean="0">
                <a:solidFill>
                  <a:srgbClr val="C00000"/>
                </a:solidFill>
              </a:rPr>
              <a:t>958</a:t>
            </a:r>
            <a:r>
              <a:rPr lang="en-AU" dirty="0" smtClean="0"/>
              <a:t> on Christmas Island</a:t>
            </a:r>
          </a:p>
          <a:p>
            <a:pPr marL="457200" indent="-457200">
              <a:buFont typeface="Arial" panose="020B0604020202020204" pitchFamily="34" charset="0"/>
              <a:buChar char="•"/>
            </a:pPr>
            <a:r>
              <a:rPr lang="en-AU" dirty="0" smtClean="0">
                <a:solidFill>
                  <a:srgbClr val="C00000"/>
                </a:solidFill>
              </a:rPr>
              <a:t>2,317</a:t>
            </a:r>
            <a:r>
              <a:rPr lang="en-AU" dirty="0" smtClean="0"/>
              <a:t> offshore (Nauru &amp; PNG)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1112010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990656" cy="1470025"/>
          </a:xfrm>
        </p:spPr>
        <p:txBody>
          <a:bodyPr/>
          <a:lstStyle/>
          <a:p>
            <a:r>
              <a:rPr lang="en-AU" dirty="0" smtClean="0">
                <a:solidFill>
                  <a:schemeClr val="accent4">
                    <a:lumMod val="75000"/>
                  </a:schemeClr>
                </a:solidFill>
              </a:rPr>
              <a:t>Who is in immigration detention?</a:t>
            </a:r>
            <a:endParaRPr lang="en-AU" dirty="0">
              <a:solidFill>
                <a:schemeClr val="accent4">
                  <a:lumMod val="75000"/>
                </a:schemeClr>
              </a:solidFill>
            </a:endParaRPr>
          </a:p>
        </p:txBody>
      </p:sp>
      <p:sp>
        <p:nvSpPr>
          <p:cNvPr id="3" name="Subtitle 2"/>
          <p:cNvSpPr>
            <a:spLocks noGrp="1"/>
          </p:cNvSpPr>
          <p:nvPr>
            <p:ph type="subTitle" idx="1"/>
          </p:nvPr>
        </p:nvSpPr>
        <p:spPr>
          <a:xfrm>
            <a:off x="685800" y="3212976"/>
            <a:ext cx="7990656" cy="3240360"/>
          </a:xfrm>
        </p:spPr>
        <p:txBody>
          <a:bodyPr>
            <a:normAutofit/>
          </a:bodyPr>
          <a:lstStyle/>
          <a:p>
            <a:r>
              <a:rPr lang="en-AU" sz="2000" dirty="0"/>
              <a:t>As of the </a:t>
            </a:r>
            <a:r>
              <a:rPr lang="en-AU" sz="2000" b="1" dirty="0"/>
              <a:t>31</a:t>
            </a:r>
            <a:r>
              <a:rPr lang="en-AU" sz="2000" b="1" baseline="30000" dirty="0"/>
              <a:t>st</a:t>
            </a:r>
            <a:r>
              <a:rPr lang="en-AU" sz="2000" b="1" dirty="0"/>
              <a:t> August </a:t>
            </a:r>
            <a:r>
              <a:rPr lang="en-AU" sz="2000" b="1" dirty="0" smtClean="0"/>
              <a:t>2014</a:t>
            </a:r>
          </a:p>
          <a:p>
            <a:endParaRPr lang="en-AU" sz="2000" dirty="0"/>
          </a:p>
          <a:p>
            <a:r>
              <a:rPr lang="en-AU" b="1" dirty="0" smtClean="0">
                <a:solidFill>
                  <a:srgbClr val="C00000"/>
                </a:solidFill>
              </a:rPr>
              <a:t>In addition</a:t>
            </a:r>
          </a:p>
          <a:p>
            <a:pPr marL="457200" indent="-457200">
              <a:buFont typeface="Arial" panose="020B0604020202020204" pitchFamily="34" charset="0"/>
              <a:buChar char="•"/>
            </a:pPr>
            <a:r>
              <a:rPr lang="en-AU" dirty="0" smtClean="0">
                <a:solidFill>
                  <a:srgbClr val="C00000"/>
                </a:solidFill>
              </a:rPr>
              <a:t>3,038</a:t>
            </a:r>
            <a:r>
              <a:rPr lang="en-AU" dirty="0" smtClean="0"/>
              <a:t> on ‘residence determination’</a:t>
            </a:r>
          </a:p>
          <a:p>
            <a:pPr marL="457200" indent="-457200">
              <a:buFont typeface="Arial" panose="020B0604020202020204" pitchFamily="34" charset="0"/>
              <a:buChar char="•"/>
            </a:pPr>
            <a:r>
              <a:rPr lang="en-AU" dirty="0" smtClean="0">
                <a:solidFill>
                  <a:srgbClr val="C00000"/>
                </a:solidFill>
              </a:rPr>
              <a:t>24,702</a:t>
            </a:r>
            <a:r>
              <a:rPr lang="en-AU" dirty="0" smtClean="0"/>
              <a:t> on Bridging Visa 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3500081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Women in detention</a:t>
            </a:r>
            <a:endParaRPr lang="en-AU" dirty="0">
              <a:solidFill>
                <a:schemeClr val="accent4">
                  <a:lumMod val="75000"/>
                </a:schemeClr>
              </a:solidFill>
            </a:endParaRPr>
          </a:p>
        </p:txBody>
      </p:sp>
      <p:sp>
        <p:nvSpPr>
          <p:cNvPr id="3" name="Subtitle 2"/>
          <p:cNvSpPr>
            <a:spLocks noGrp="1"/>
          </p:cNvSpPr>
          <p:nvPr>
            <p:ph type="subTitle" idx="1"/>
          </p:nvPr>
        </p:nvSpPr>
        <p:spPr/>
        <p:txBody>
          <a:bodyPr/>
          <a:lstStyle/>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2370898312"/>
              </p:ext>
            </p:extLst>
          </p:nvPr>
        </p:nvGraphicFramePr>
        <p:xfrm>
          <a:off x="503548" y="2803642"/>
          <a:ext cx="8136904" cy="39177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6992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739833451"/>
              </p:ext>
            </p:extLst>
          </p:nvPr>
        </p:nvGraphicFramePr>
        <p:xfrm>
          <a:off x="0" y="2276872"/>
          <a:ext cx="9144000" cy="45811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5543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5496"/>
            <a:ext cx="9144000" cy="2472267"/>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173894499"/>
              </p:ext>
            </p:extLst>
          </p:nvPr>
        </p:nvGraphicFramePr>
        <p:xfrm>
          <a:off x="2051720" y="2420888"/>
          <a:ext cx="5256584" cy="4269101"/>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a:spLocks noGrp="1"/>
          </p:cNvSpPr>
          <p:nvPr>
            <p:ph type="ctrTitle"/>
          </p:nvPr>
        </p:nvSpPr>
        <p:spPr>
          <a:xfrm>
            <a:off x="685800" y="1196752"/>
            <a:ext cx="7990656" cy="1470025"/>
          </a:xfrm>
        </p:spPr>
        <p:txBody>
          <a:bodyPr/>
          <a:lstStyle/>
          <a:p>
            <a:r>
              <a:rPr lang="en-AU" dirty="0" smtClean="0">
                <a:solidFill>
                  <a:schemeClr val="accent4">
                    <a:lumMod val="75000"/>
                  </a:schemeClr>
                </a:solidFill>
              </a:rPr>
              <a:t>Who is in immigration detention?</a:t>
            </a:r>
            <a:endParaRPr lang="en-AU" dirty="0">
              <a:solidFill>
                <a:schemeClr val="accent4">
                  <a:lumMod val="75000"/>
                </a:schemeClr>
              </a:solidFill>
            </a:endParaRPr>
          </a:p>
        </p:txBody>
      </p:sp>
    </p:spTree>
    <p:extLst>
      <p:ext uri="{BB962C8B-B14F-4D97-AF65-F5344CB8AC3E}">
        <p14:creationId xmlns:p14="http://schemas.microsoft.com/office/powerpoint/2010/main" val="513523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00450"/>
            <a:ext cx="7086600" cy="2492846"/>
          </a:xfrm>
        </p:spPr>
        <p:txBody>
          <a:bodyPr>
            <a:normAutofit fontScale="92500"/>
          </a:bodyPr>
          <a:lstStyle/>
          <a:p>
            <a:pPr marL="457200" indent="-457200">
              <a:buFont typeface="Arial" panose="020B0604020202020204" pitchFamily="34" charset="0"/>
              <a:buChar char="•"/>
            </a:pPr>
            <a:r>
              <a:rPr lang="en-AU" dirty="0"/>
              <a:t>Global diffusion (Flynn)</a:t>
            </a:r>
          </a:p>
          <a:p>
            <a:pPr marL="457200" indent="-457200">
              <a:buFont typeface="Arial" panose="020B0604020202020204" pitchFamily="34" charset="0"/>
              <a:buChar char="•"/>
            </a:pPr>
            <a:r>
              <a:rPr lang="en-AU" dirty="0" smtClean="0"/>
              <a:t>Australian nationalism/National security</a:t>
            </a:r>
          </a:p>
          <a:p>
            <a:pPr marL="457200" indent="-457200">
              <a:buFont typeface="Arial" panose="020B0604020202020204" pitchFamily="34" charset="0"/>
              <a:buChar char="•"/>
            </a:pPr>
            <a:r>
              <a:rPr lang="en-AU" dirty="0" smtClean="0"/>
              <a:t>‘</a:t>
            </a:r>
            <a:r>
              <a:rPr lang="en-AU" dirty="0" err="1" smtClean="0"/>
              <a:t>Crimmigration</a:t>
            </a:r>
            <a:r>
              <a:rPr lang="en-AU" dirty="0" smtClean="0"/>
              <a:t>’</a:t>
            </a:r>
          </a:p>
          <a:p>
            <a:pPr marL="457200" indent="-457200">
              <a:buFont typeface="Arial" panose="020B0604020202020204" pitchFamily="34" charset="0"/>
              <a:buChar char="•"/>
            </a:pPr>
            <a:r>
              <a:rPr lang="en-AU" dirty="0"/>
              <a:t>S</a:t>
            </a:r>
            <a:r>
              <a:rPr lang="en-AU" dirty="0" smtClean="0"/>
              <a:t>capegoating ‘illegal’ immigrants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
        <p:nvSpPr>
          <p:cNvPr id="2" name="Title 1"/>
          <p:cNvSpPr>
            <a:spLocks noGrp="1"/>
          </p:cNvSpPr>
          <p:nvPr>
            <p:ph type="ctrTitle"/>
          </p:nvPr>
        </p:nvSpPr>
        <p:spPr>
          <a:xfrm>
            <a:off x="685800" y="1772816"/>
            <a:ext cx="7772400" cy="1470025"/>
          </a:xfrm>
        </p:spPr>
        <p:txBody>
          <a:bodyPr/>
          <a:lstStyle/>
          <a:p>
            <a:r>
              <a:rPr lang="en-AU" dirty="0" smtClean="0">
                <a:solidFill>
                  <a:schemeClr val="accent4">
                    <a:lumMod val="75000"/>
                  </a:schemeClr>
                </a:solidFill>
              </a:rPr>
              <a:t>Concepts </a:t>
            </a:r>
            <a:endParaRPr lang="en-AU" dirty="0">
              <a:solidFill>
                <a:schemeClr val="accent4">
                  <a:lumMod val="75000"/>
                </a:schemeClr>
              </a:solidFill>
            </a:endParaRPr>
          </a:p>
        </p:txBody>
      </p:sp>
    </p:spTree>
    <p:extLst>
      <p:ext uri="{BB962C8B-B14F-4D97-AF65-F5344CB8AC3E}">
        <p14:creationId xmlns:p14="http://schemas.microsoft.com/office/powerpoint/2010/main" val="3465240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Global diffusion</a:t>
            </a:r>
            <a:endParaRPr lang="en-AU" dirty="0">
              <a:solidFill>
                <a:schemeClr val="accent4">
                  <a:lumMod val="75000"/>
                </a:schemeClr>
              </a:solidFill>
            </a:endParaRPr>
          </a:p>
        </p:txBody>
      </p:sp>
      <p:sp>
        <p:nvSpPr>
          <p:cNvPr id="3" name="Subtitle 2"/>
          <p:cNvSpPr>
            <a:spLocks noGrp="1"/>
          </p:cNvSpPr>
          <p:nvPr>
            <p:ph type="subTitle" idx="1"/>
          </p:nvPr>
        </p:nvSpPr>
        <p:spPr>
          <a:xfrm>
            <a:off x="685800" y="3600450"/>
            <a:ext cx="7772400" cy="2492846"/>
          </a:xfrm>
        </p:spPr>
        <p:txBody>
          <a:bodyPr>
            <a:normAutofit fontScale="92500" lnSpcReduction="10000"/>
          </a:bodyPr>
          <a:lstStyle/>
          <a:p>
            <a:pPr marL="457200" indent="-457200" algn="l">
              <a:buFont typeface="Arial" panose="020B0604020202020204" pitchFamily="34" charset="0"/>
              <a:buChar char="•"/>
            </a:pPr>
            <a:r>
              <a:rPr lang="en-AU" dirty="0" smtClean="0"/>
              <a:t>Before the 1980s, detention was an ad hoc tool used in crisis situations</a:t>
            </a:r>
          </a:p>
          <a:p>
            <a:pPr marL="457200" indent="-457200" algn="l">
              <a:buFont typeface="Arial" panose="020B0604020202020204" pitchFamily="34" charset="0"/>
              <a:buChar char="•"/>
            </a:pPr>
            <a:r>
              <a:rPr lang="en-AU" dirty="0" smtClean="0"/>
              <a:t>It has became an entrenched policy apparatus to manage border control</a:t>
            </a:r>
          </a:p>
          <a:p>
            <a:pPr marL="457200" indent="-457200" algn="l">
              <a:buFont typeface="Arial" panose="020B0604020202020204" pitchFamily="34" charset="0"/>
              <a:buChar char="•"/>
            </a:pPr>
            <a:r>
              <a:rPr lang="en-AU" dirty="0" smtClean="0"/>
              <a:t>exploited by private prison entrepreneurs.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3621573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a:t>
            </a:r>
            <a:r>
              <a:rPr lang="en-AU" dirty="0" err="1" smtClean="0">
                <a:solidFill>
                  <a:schemeClr val="accent4">
                    <a:lumMod val="75000"/>
                  </a:schemeClr>
                </a:solidFill>
              </a:rPr>
              <a:t>Crimmigration</a:t>
            </a:r>
            <a:r>
              <a:rPr lang="en-AU" dirty="0" smtClean="0">
                <a:solidFill>
                  <a:schemeClr val="accent4">
                    <a:lumMod val="75000"/>
                  </a:schemeClr>
                </a:solidFill>
              </a:rPr>
              <a:t>”</a:t>
            </a:r>
            <a:endParaRPr lang="en-AU" dirty="0">
              <a:solidFill>
                <a:schemeClr val="accent4">
                  <a:lumMod val="75000"/>
                </a:schemeClr>
              </a:solidFill>
            </a:endParaRPr>
          </a:p>
        </p:txBody>
      </p:sp>
      <p:sp>
        <p:nvSpPr>
          <p:cNvPr id="3" name="Subtitle 2"/>
          <p:cNvSpPr>
            <a:spLocks noGrp="1"/>
          </p:cNvSpPr>
          <p:nvPr>
            <p:ph type="subTitle" idx="1"/>
          </p:nvPr>
        </p:nvSpPr>
        <p:spPr>
          <a:xfrm>
            <a:off x="1371600" y="3600450"/>
            <a:ext cx="7086600" cy="2492846"/>
          </a:xfrm>
        </p:spPr>
        <p:txBody>
          <a:bodyPr>
            <a:normAutofit/>
          </a:bodyPr>
          <a:lstStyle/>
          <a:p>
            <a:pPr marL="457200" indent="-457200" algn="l">
              <a:buFont typeface="Arial" panose="020B0604020202020204" pitchFamily="34" charset="0"/>
              <a:buChar char="•"/>
            </a:pPr>
            <a:r>
              <a:rPr lang="en-AU" dirty="0" smtClean="0"/>
              <a:t>A growing convergence between criminal justice and migration control systems</a:t>
            </a:r>
          </a:p>
          <a:p>
            <a:pPr marL="457200" indent="-457200" algn="l">
              <a:buFont typeface="Arial" panose="020B0604020202020204" pitchFamily="34" charset="0"/>
              <a:buChar char="•"/>
            </a:pPr>
            <a:r>
              <a:rPr lang="en-AU" dirty="0" smtClean="0"/>
              <a:t>Conflation of migration and criminality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1646353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Australian nationalism</a:t>
            </a:r>
            <a:endParaRPr lang="en-AU" dirty="0">
              <a:solidFill>
                <a:schemeClr val="accent4">
                  <a:lumMod val="75000"/>
                </a:schemeClr>
              </a:solidFill>
            </a:endParaRPr>
          </a:p>
        </p:txBody>
      </p:sp>
      <p:sp>
        <p:nvSpPr>
          <p:cNvPr id="3" name="Subtitle 2"/>
          <p:cNvSpPr>
            <a:spLocks noGrp="1"/>
          </p:cNvSpPr>
          <p:nvPr>
            <p:ph type="subTitle" idx="1"/>
          </p:nvPr>
        </p:nvSpPr>
        <p:spPr>
          <a:xfrm>
            <a:off x="1371600" y="3600450"/>
            <a:ext cx="7086600" cy="2492846"/>
          </a:xfrm>
        </p:spPr>
        <p:txBody>
          <a:bodyPr>
            <a:normAutofit lnSpcReduction="10000"/>
          </a:bodyPr>
          <a:lstStyle/>
          <a:p>
            <a:pPr algn="l"/>
            <a:r>
              <a:rPr lang="en-AU" dirty="0" smtClean="0"/>
              <a:t>National security</a:t>
            </a:r>
          </a:p>
          <a:p>
            <a:pPr marL="457200" indent="-457200" algn="l">
              <a:buFont typeface="Arial" panose="020B0604020202020204" pitchFamily="34" charset="0"/>
              <a:buChar char="•"/>
            </a:pPr>
            <a:r>
              <a:rPr lang="en-AU" dirty="0" smtClean="0"/>
              <a:t>‘terror threat’ is conflated with ‘cultural threat’</a:t>
            </a:r>
          </a:p>
          <a:p>
            <a:pPr marL="457200" indent="-457200" algn="l">
              <a:buFont typeface="Arial" panose="020B0604020202020204" pitchFamily="34" charset="0"/>
              <a:buChar char="•"/>
            </a:pPr>
            <a:r>
              <a:rPr lang="en-AU" dirty="0" smtClean="0"/>
              <a:t>Fear of invasion by oppressive gender practices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3250623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Language</a:t>
            </a:r>
            <a:endParaRPr lang="en-AU" dirty="0">
              <a:solidFill>
                <a:schemeClr val="accent4">
                  <a:lumMod val="75000"/>
                </a:schemeClr>
              </a:solidFill>
            </a:endParaRPr>
          </a:p>
        </p:txBody>
      </p:sp>
      <p:sp>
        <p:nvSpPr>
          <p:cNvPr id="3" name="Subtitle 2"/>
          <p:cNvSpPr>
            <a:spLocks noGrp="1"/>
          </p:cNvSpPr>
          <p:nvPr>
            <p:ph type="subTitle" idx="1"/>
          </p:nvPr>
        </p:nvSpPr>
        <p:spPr>
          <a:xfrm>
            <a:off x="1371600" y="3600450"/>
            <a:ext cx="7086600" cy="2492846"/>
          </a:xfrm>
        </p:spPr>
        <p:txBody>
          <a:bodyPr>
            <a:normAutofit/>
          </a:bodyPr>
          <a:lstStyle/>
          <a:p>
            <a:pPr marL="457200" indent="-457200" algn="l">
              <a:buFont typeface="Arial" panose="020B0604020202020204" pitchFamily="34" charset="0"/>
              <a:buChar char="•"/>
            </a:pPr>
            <a:r>
              <a:rPr lang="en-AU" dirty="0" smtClean="0"/>
              <a:t>Illegal </a:t>
            </a:r>
            <a:r>
              <a:rPr lang="en-AU" dirty="0" err="1" smtClean="0"/>
              <a:t>vs</a:t>
            </a:r>
            <a:r>
              <a:rPr lang="en-AU" dirty="0" smtClean="0"/>
              <a:t> undocumented</a:t>
            </a:r>
          </a:p>
          <a:p>
            <a:pPr marL="457200" indent="-457200" algn="l">
              <a:buFont typeface="Arial" panose="020B0604020202020204" pitchFamily="34" charset="0"/>
              <a:buChar char="•"/>
            </a:pPr>
            <a:r>
              <a:rPr lang="en-AU" dirty="0" smtClean="0"/>
              <a:t>Detainees </a:t>
            </a:r>
            <a:r>
              <a:rPr lang="en-AU" dirty="0" err="1" smtClean="0"/>
              <a:t>vs</a:t>
            </a:r>
            <a:r>
              <a:rPr lang="en-AU" dirty="0" smtClean="0"/>
              <a:t> people</a:t>
            </a:r>
          </a:p>
          <a:p>
            <a:pPr marL="457200" indent="-457200" algn="l">
              <a:buFont typeface="Arial" panose="020B0604020202020204" pitchFamily="34" charset="0"/>
              <a:buChar char="•"/>
            </a:pPr>
            <a:r>
              <a:rPr lang="en-AU" dirty="0" smtClean="0"/>
              <a:t>Boat people</a:t>
            </a:r>
          </a:p>
          <a:p>
            <a:pPr marL="457200" indent="-457200" algn="l">
              <a:buFont typeface="Arial" panose="020B0604020202020204" pitchFamily="34" charset="0"/>
              <a:buChar char="•"/>
            </a:pPr>
            <a:r>
              <a:rPr lang="en-AU" dirty="0" smtClean="0"/>
              <a:t>Irregular Maritime Arrival (IMA)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3305094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1"/>
            <a:ext cx="7772400" cy="1440159"/>
          </a:xfrm>
        </p:spPr>
        <p:txBody>
          <a:bodyPr>
            <a:normAutofit/>
          </a:bodyPr>
          <a:lstStyle/>
          <a:p>
            <a:r>
              <a:rPr lang="en-AU" sz="3600" dirty="0" smtClean="0">
                <a:solidFill>
                  <a:schemeClr val="accent4">
                    <a:lumMod val="75000"/>
                  </a:schemeClr>
                </a:solidFill>
              </a:rPr>
              <a:t>Who are we?</a:t>
            </a:r>
            <a:endParaRPr lang="en-AU" sz="3600" dirty="0">
              <a:solidFill>
                <a:schemeClr val="accent4">
                  <a:lumMod val="75000"/>
                </a:schemeClr>
              </a:solidFill>
            </a:endParaRPr>
          </a:p>
        </p:txBody>
      </p:sp>
      <p:sp>
        <p:nvSpPr>
          <p:cNvPr id="3" name="Subtitle 2"/>
          <p:cNvSpPr>
            <a:spLocks noGrp="1"/>
          </p:cNvSpPr>
          <p:nvPr>
            <p:ph type="subTitle" idx="1"/>
          </p:nvPr>
        </p:nvSpPr>
        <p:spPr>
          <a:xfrm>
            <a:off x="1371600" y="3429000"/>
            <a:ext cx="6400800" cy="2209800"/>
          </a:xfrm>
        </p:spPr>
        <p:txBody>
          <a:bodyPr/>
          <a:lstStyle/>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855" t="22115" r="47440" b="22438"/>
          <a:stretch/>
        </p:blipFill>
        <p:spPr>
          <a:xfrm>
            <a:off x="9540552" y="515153"/>
            <a:ext cx="2974441" cy="296574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051" r="26615"/>
          <a:stretch/>
        </p:blipFill>
        <p:spPr>
          <a:xfrm>
            <a:off x="-3132856" y="3419033"/>
            <a:ext cx="2887261" cy="2890288"/>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8659" t="-207" r="16462" b="1"/>
          <a:stretch/>
        </p:blipFill>
        <p:spPr>
          <a:xfrm>
            <a:off x="9524213" y="3645024"/>
            <a:ext cx="3439189" cy="343770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636444"/>
            <a:ext cx="9144000" cy="3949458"/>
          </a:xfrm>
          <a:prstGeom prst="rect">
            <a:avLst/>
          </a:prstGeom>
        </p:spPr>
      </p:pic>
      <p:sp>
        <p:nvSpPr>
          <p:cNvPr id="9" name="Rectangle 8"/>
          <p:cNvSpPr/>
          <p:nvPr/>
        </p:nvSpPr>
        <p:spPr>
          <a:xfrm>
            <a:off x="483829" y="2132856"/>
            <a:ext cx="3587072" cy="923330"/>
          </a:xfrm>
          <a:prstGeom prst="rect">
            <a:avLst/>
          </a:prstGeom>
          <a:noFill/>
        </p:spPr>
        <p:txBody>
          <a:bodyPr wrap="none" lIns="91440" tIns="45720" rIns="91440" bIns="45720">
            <a:spAutoFit/>
          </a:bodyPr>
          <a:lstStyle/>
          <a:p>
            <a:pPr algn="ctr"/>
            <a:r>
              <a:rPr lang="en-US" sz="5400" b="0" cap="none" spc="0" dirty="0" smtClean="0">
                <a:ln w="18415" cmpd="sng">
                  <a:noFill/>
                  <a:prstDash val="solid"/>
                </a:ln>
                <a:solidFill>
                  <a:schemeClr val="bg1"/>
                </a:solidFill>
                <a:effectLst>
                  <a:outerShdw blurRad="50800" dist="38100" dir="2700000" algn="tl" rotWithShape="0">
                    <a:prstClr val="black">
                      <a:alpha val="40000"/>
                    </a:prstClr>
                  </a:outerShdw>
                </a:effectLst>
              </a:rPr>
              <a:t>Who we are</a:t>
            </a:r>
            <a:endParaRPr lang="en-US" sz="5400" b="0" cap="none" spc="0" dirty="0">
              <a:ln w="18415" cmpd="sng">
                <a:noFill/>
                <a:prstDash val="solid"/>
              </a:ln>
              <a:solidFill>
                <a:schemeClr val="bg1"/>
              </a:solidFill>
              <a:effectLst>
                <a:outerShdw blurRad="50800" dist="38100" dir="2700000" algn="tl" rotWithShape="0">
                  <a:prstClr val="black">
                    <a:alpha val="40000"/>
                  </a:prstClr>
                </a:outerShdw>
              </a:effectLst>
            </a:endParaRPr>
          </a:p>
        </p:txBody>
      </p:sp>
      <p:sp>
        <p:nvSpPr>
          <p:cNvPr id="10" name="TextBox 9"/>
          <p:cNvSpPr txBox="1"/>
          <p:nvPr/>
        </p:nvSpPr>
        <p:spPr>
          <a:xfrm>
            <a:off x="467544" y="3419033"/>
            <a:ext cx="3763657" cy="2369880"/>
          </a:xfrm>
          <a:prstGeom prst="rect">
            <a:avLst/>
          </a:prstGeom>
          <a:noFill/>
        </p:spPr>
        <p:txBody>
          <a:bodyPr wrap="square" rtlCol="0">
            <a:spAutoFit/>
          </a:bodyPr>
          <a:lstStyle/>
          <a:p>
            <a:r>
              <a:rPr lang="en-AU" sz="2800" dirty="0" smtClean="0">
                <a:solidFill>
                  <a:schemeClr val="bg1"/>
                </a:solidFill>
              </a:rPr>
              <a:t>A national voice for immigrant and refugee women’s</a:t>
            </a:r>
          </a:p>
          <a:p>
            <a:r>
              <a:rPr lang="en-AU" sz="2800" dirty="0">
                <a:solidFill>
                  <a:schemeClr val="bg1"/>
                </a:solidFill>
              </a:rPr>
              <a:t>h</a:t>
            </a:r>
            <a:r>
              <a:rPr lang="en-AU" sz="2800" dirty="0" smtClean="0">
                <a:solidFill>
                  <a:schemeClr val="bg1"/>
                </a:solidFill>
              </a:rPr>
              <a:t>ealth and wellbeing</a:t>
            </a:r>
          </a:p>
          <a:p>
            <a:pPr marL="285750" indent="-285750">
              <a:buFont typeface="Arial" panose="020B0604020202020204" pitchFamily="34" charset="0"/>
              <a:buChar char="•"/>
            </a:pPr>
            <a:endParaRPr lang="en-AU" dirty="0" smtClean="0">
              <a:solidFill>
                <a:schemeClr val="bg1"/>
              </a:solidFill>
            </a:endParaRPr>
          </a:p>
          <a:p>
            <a:pPr marL="285750" indent="-285750">
              <a:buFont typeface="Arial" panose="020B0604020202020204" pitchFamily="34" charset="0"/>
              <a:buChar char="•"/>
            </a:pPr>
            <a:endParaRPr lang="en-AU" dirty="0">
              <a:solidFill>
                <a:schemeClr val="bg1"/>
              </a:solidFill>
            </a:endParaRPr>
          </a:p>
        </p:txBody>
      </p:sp>
    </p:spTree>
    <p:extLst>
      <p:ext uri="{BB962C8B-B14F-4D97-AF65-F5344CB8AC3E}">
        <p14:creationId xmlns:p14="http://schemas.microsoft.com/office/powerpoint/2010/main" val="19330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Health &amp; wellbeing issues</a:t>
            </a:r>
            <a:endParaRPr lang="en-AU" dirty="0">
              <a:solidFill>
                <a:schemeClr val="accent4">
                  <a:lumMod val="75000"/>
                </a:schemeClr>
              </a:solidFill>
            </a:endParaRPr>
          </a:p>
        </p:txBody>
      </p:sp>
      <p:sp>
        <p:nvSpPr>
          <p:cNvPr id="3" name="Subtitle 2"/>
          <p:cNvSpPr>
            <a:spLocks noGrp="1"/>
          </p:cNvSpPr>
          <p:nvPr>
            <p:ph type="subTitle" idx="1"/>
          </p:nvPr>
        </p:nvSpPr>
        <p:spPr>
          <a:xfrm>
            <a:off x="539552" y="3356992"/>
            <a:ext cx="8136904" cy="2880320"/>
          </a:xfrm>
        </p:spPr>
        <p:txBody>
          <a:bodyPr>
            <a:normAutofit/>
          </a:bodyPr>
          <a:lstStyle/>
          <a:p>
            <a:pPr algn="l"/>
            <a:endParaRPr lang="en-AU" sz="2800" dirty="0" smtClean="0"/>
          </a:p>
          <a:p>
            <a:pPr algn="l"/>
            <a:r>
              <a:rPr lang="en-AU" sz="2800" dirty="0" smtClean="0"/>
              <a:t>Pregnancy-related risk</a:t>
            </a:r>
            <a:endParaRPr lang="en-AU" sz="2800" dirty="0"/>
          </a:p>
          <a:p>
            <a:pPr algn="l">
              <a:lnSpc>
                <a:spcPct val="120000"/>
              </a:lnSpc>
            </a:pPr>
            <a:r>
              <a:rPr lang="en-AU" sz="2800" dirty="0" smtClean="0"/>
              <a:t>Poor access to facilities and services</a:t>
            </a:r>
          </a:p>
          <a:p>
            <a:pPr algn="l">
              <a:lnSpc>
                <a:spcPct val="120000"/>
              </a:lnSpc>
            </a:pPr>
            <a:r>
              <a:rPr lang="en-AU" sz="2800" dirty="0" smtClean="0"/>
              <a:t>Depression and mental health</a:t>
            </a:r>
          </a:p>
          <a:p>
            <a:pPr algn="l">
              <a:lnSpc>
                <a:spcPct val="120000"/>
              </a:lnSpc>
            </a:pPr>
            <a:r>
              <a:rPr lang="en-AU" sz="2800" dirty="0" smtClean="0"/>
              <a:t>Increased risk of gendered violence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607534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Pregnancy &amp; Birth</a:t>
            </a:r>
            <a:endParaRPr lang="en-AU" dirty="0">
              <a:solidFill>
                <a:schemeClr val="accent4">
                  <a:lumMod val="75000"/>
                </a:schemeClr>
              </a:solidFill>
            </a:endParaRPr>
          </a:p>
        </p:txBody>
      </p:sp>
      <p:sp>
        <p:nvSpPr>
          <p:cNvPr id="3" name="Subtitle 2"/>
          <p:cNvSpPr>
            <a:spLocks noGrp="1"/>
          </p:cNvSpPr>
          <p:nvPr>
            <p:ph type="subTitle" idx="1"/>
          </p:nvPr>
        </p:nvSpPr>
        <p:spPr>
          <a:xfrm>
            <a:off x="539552" y="3356992"/>
            <a:ext cx="8136904" cy="2373883"/>
          </a:xfrm>
        </p:spPr>
        <p:txBody>
          <a:bodyPr>
            <a:normAutofit/>
          </a:bodyPr>
          <a:lstStyle/>
          <a:p>
            <a:pPr marL="457200" indent="-457200" algn="l">
              <a:buFont typeface="Arial" panose="020B0604020202020204" pitchFamily="34" charset="0"/>
              <a:buChar char="•"/>
            </a:pPr>
            <a:r>
              <a:rPr lang="en-AU" sz="2800" dirty="0" smtClean="0"/>
              <a:t>Delays accessing ante-natal care</a:t>
            </a:r>
          </a:p>
          <a:p>
            <a:pPr marL="457200" indent="-457200" algn="l">
              <a:buFont typeface="Arial" panose="020B0604020202020204" pitchFamily="34" charset="0"/>
              <a:buChar char="•"/>
            </a:pPr>
            <a:r>
              <a:rPr lang="en-AU" sz="2800" dirty="0" smtClean="0"/>
              <a:t>No ante-natal care</a:t>
            </a:r>
          </a:p>
          <a:p>
            <a:pPr marL="457200" indent="-457200" algn="l">
              <a:buFont typeface="Arial" panose="020B0604020202020204" pitchFamily="34" charset="0"/>
              <a:buChar char="•"/>
            </a:pPr>
            <a:r>
              <a:rPr lang="en-AU" sz="2800" dirty="0" smtClean="0"/>
              <a:t>Lack of information</a:t>
            </a:r>
          </a:p>
          <a:p>
            <a:pPr marL="457200" indent="-457200" algn="l">
              <a:buFont typeface="Arial" panose="020B0604020202020204" pitchFamily="34" charset="0"/>
              <a:buChar char="•"/>
            </a:pPr>
            <a:r>
              <a:rPr lang="en-AU" sz="2800" dirty="0" smtClean="0"/>
              <a:t>Increased risk of adverse outcomes in birth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344292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2267"/>
            <a:ext cx="7772400" cy="3116973"/>
          </a:xfrm>
        </p:spPr>
        <p:txBody>
          <a:bodyPr>
            <a:normAutofit/>
          </a:bodyPr>
          <a:lstStyle/>
          <a:p>
            <a:r>
              <a:rPr lang="en-AU" sz="3200" dirty="0" smtClean="0">
                <a:solidFill>
                  <a:schemeClr val="accent4">
                    <a:lumMod val="75000"/>
                  </a:schemeClr>
                </a:solidFill>
                <a:latin typeface="Arial Rounded MT Bold" panose="020F0704030504030204" pitchFamily="34" charset="0"/>
              </a:rPr>
              <a:t>“</a:t>
            </a:r>
            <a:r>
              <a:rPr lang="en-AU" sz="3200" i="1" dirty="0" smtClean="0">
                <a:solidFill>
                  <a:schemeClr val="accent4">
                    <a:lumMod val="75000"/>
                  </a:schemeClr>
                </a:solidFill>
                <a:latin typeface="+mn-lt"/>
              </a:rPr>
              <a:t> I don’t want to remember those horrible moments of my life which I spent in detention, when I cried for food and cried due to pain…I got weaker by the day. I lost 6 kg of my actual weight – it should increase in pregnancy”</a:t>
            </a:r>
            <a:endParaRPr lang="en-AU" sz="3200" i="1" dirty="0">
              <a:solidFill>
                <a:schemeClr val="accent4">
                  <a:lumMod val="75000"/>
                </a:schemeClr>
              </a:solidFill>
              <a:latin typeface="Arial Rounded MT Bold" panose="020F0704030504030204" pitchFamily="34" charset="0"/>
            </a:endParaRPr>
          </a:p>
        </p:txBody>
      </p:sp>
      <p:sp>
        <p:nvSpPr>
          <p:cNvPr id="3" name="Subtitle 2"/>
          <p:cNvSpPr>
            <a:spLocks noGrp="1"/>
          </p:cNvSpPr>
          <p:nvPr>
            <p:ph type="subTitle" idx="1"/>
          </p:nvPr>
        </p:nvSpPr>
        <p:spPr>
          <a:xfrm>
            <a:off x="827584" y="5661248"/>
            <a:ext cx="7560840" cy="432048"/>
          </a:xfrm>
        </p:spPr>
        <p:txBody>
          <a:bodyPr>
            <a:normAutofit lnSpcReduction="10000"/>
          </a:bodyPr>
          <a:lstStyle/>
          <a:p>
            <a:pPr algn="r"/>
            <a:r>
              <a:rPr lang="en-AU" sz="2400" dirty="0"/>
              <a:t>—</a:t>
            </a:r>
            <a:r>
              <a:rPr lang="en-AU" sz="2400" dirty="0" smtClean="0"/>
              <a:t> a pregnant woman detained in </a:t>
            </a:r>
            <a:r>
              <a:rPr lang="en-AU" sz="2400" dirty="0" err="1" smtClean="0"/>
              <a:t>Yarl’s</a:t>
            </a:r>
            <a:r>
              <a:rPr lang="en-AU" sz="2400" dirty="0" smtClean="0"/>
              <a:t> Wood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1976443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Mental Health</a:t>
            </a:r>
            <a:endParaRPr lang="en-AU" dirty="0">
              <a:solidFill>
                <a:schemeClr val="accent4">
                  <a:lumMod val="75000"/>
                </a:schemeClr>
              </a:solidFill>
            </a:endParaRPr>
          </a:p>
        </p:txBody>
      </p:sp>
      <p:sp>
        <p:nvSpPr>
          <p:cNvPr id="3" name="Subtitle 2"/>
          <p:cNvSpPr>
            <a:spLocks noGrp="1"/>
          </p:cNvSpPr>
          <p:nvPr>
            <p:ph type="subTitle" idx="1"/>
          </p:nvPr>
        </p:nvSpPr>
        <p:spPr>
          <a:xfrm>
            <a:off x="539552" y="3356992"/>
            <a:ext cx="8136904" cy="2373883"/>
          </a:xfrm>
        </p:spPr>
        <p:txBody>
          <a:bodyPr>
            <a:normAutofit/>
          </a:bodyPr>
          <a:lstStyle/>
          <a:p>
            <a:pPr marL="457200" indent="-457200" algn="l">
              <a:buFont typeface="Arial" panose="020B0604020202020204" pitchFamily="34" charset="0"/>
              <a:buChar char="•"/>
            </a:pPr>
            <a:r>
              <a:rPr lang="en-AU" sz="2800" dirty="0" smtClean="0"/>
              <a:t>Depression and anxiety</a:t>
            </a:r>
          </a:p>
          <a:p>
            <a:pPr marL="457200" indent="-457200" algn="l">
              <a:buFont typeface="Arial" panose="020B0604020202020204" pitchFamily="34" charset="0"/>
              <a:buChar char="•"/>
            </a:pPr>
            <a:r>
              <a:rPr lang="en-AU" sz="2800" dirty="0" smtClean="0"/>
              <a:t>Uncertain future – ‘no place to bring up a baby’</a:t>
            </a:r>
          </a:p>
          <a:p>
            <a:pPr marL="457200" indent="-457200" algn="l">
              <a:buFont typeface="Arial" panose="020B0604020202020204" pitchFamily="34" charset="0"/>
              <a:buChar char="•"/>
            </a:pPr>
            <a:r>
              <a:rPr lang="en-AU" sz="2800" dirty="0" smtClean="0"/>
              <a:t>Increased risk of suicide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1774174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856"/>
            <a:ext cx="7772400" cy="3528391"/>
          </a:xfrm>
        </p:spPr>
        <p:txBody>
          <a:bodyPr>
            <a:noAutofit/>
          </a:bodyPr>
          <a:lstStyle/>
          <a:p>
            <a:pPr>
              <a:lnSpc>
                <a:spcPct val="120000"/>
              </a:lnSpc>
            </a:pPr>
            <a:r>
              <a:rPr lang="en-AU" sz="2000" dirty="0" smtClean="0">
                <a:solidFill>
                  <a:schemeClr val="accent4">
                    <a:lumMod val="75000"/>
                  </a:schemeClr>
                </a:solidFill>
              </a:rPr>
              <a:t>“</a:t>
            </a:r>
            <a:r>
              <a:rPr lang="en-AU" sz="2000" dirty="0">
                <a:solidFill>
                  <a:schemeClr val="accent4">
                    <a:lumMod val="75000"/>
                  </a:schemeClr>
                </a:solidFill>
              </a:rPr>
              <a:t>There is overwhelming evidence that detention has an independent, adverse effect on mental health, over and above any pre-existing illness or trauma. This is compounded when detention is offshore and in remote locations where there is little if no access to mental health and other services (including legal, medical and interpreting services), and where the ethical delivery of such services is seriously compromised</a:t>
            </a:r>
            <a:r>
              <a:rPr lang="en-AU" sz="2000" dirty="0" smtClean="0">
                <a:solidFill>
                  <a:schemeClr val="accent4">
                    <a:lumMod val="75000"/>
                  </a:schemeClr>
                </a:solidFill>
              </a:rPr>
              <a:t>.”</a:t>
            </a:r>
            <a:endParaRPr lang="en-AU" sz="3200" dirty="0">
              <a:solidFill>
                <a:schemeClr val="accent4">
                  <a:lumMod val="75000"/>
                </a:schemeClr>
              </a:solidFill>
              <a:latin typeface="Arial Rounded MT Bold" panose="020F0704030504030204" pitchFamily="34" charset="0"/>
            </a:endParaRPr>
          </a:p>
        </p:txBody>
      </p:sp>
      <p:sp>
        <p:nvSpPr>
          <p:cNvPr id="3" name="Subtitle 2"/>
          <p:cNvSpPr>
            <a:spLocks noGrp="1"/>
          </p:cNvSpPr>
          <p:nvPr>
            <p:ph type="subTitle" idx="1"/>
          </p:nvPr>
        </p:nvSpPr>
        <p:spPr>
          <a:xfrm>
            <a:off x="827584" y="5661248"/>
            <a:ext cx="7560840" cy="432048"/>
          </a:xfrm>
        </p:spPr>
        <p:txBody>
          <a:bodyPr>
            <a:normAutofit lnSpcReduction="10000"/>
          </a:bodyPr>
          <a:lstStyle/>
          <a:p>
            <a:pPr algn="r"/>
            <a:r>
              <a:rPr lang="en-AU" sz="2400" dirty="0"/>
              <a:t>—</a:t>
            </a:r>
            <a:r>
              <a:rPr lang="en-AU" sz="2400" dirty="0" smtClean="0"/>
              <a:t> </a:t>
            </a:r>
            <a:r>
              <a:rPr lang="en-AU" sz="2400" dirty="0"/>
              <a:t>The Australian Psychological Society</a:t>
            </a:r>
            <a:endParaRPr lang="en-AU"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4182714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Gendered violence</a:t>
            </a:r>
            <a:endParaRPr lang="en-AU" dirty="0">
              <a:solidFill>
                <a:schemeClr val="accent4">
                  <a:lumMod val="75000"/>
                </a:schemeClr>
              </a:solidFill>
            </a:endParaRPr>
          </a:p>
        </p:txBody>
      </p:sp>
      <p:sp>
        <p:nvSpPr>
          <p:cNvPr id="3" name="Subtitle 2"/>
          <p:cNvSpPr>
            <a:spLocks noGrp="1"/>
          </p:cNvSpPr>
          <p:nvPr>
            <p:ph type="subTitle" idx="1"/>
          </p:nvPr>
        </p:nvSpPr>
        <p:spPr>
          <a:xfrm>
            <a:off x="539552" y="3356992"/>
            <a:ext cx="8136904" cy="2373883"/>
          </a:xfrm>
        </p:spPr>
        <p:txBody>
          <a:bodyPr>
            <a:normAutofit/>
          </a:bodyPr>
          <a:lstStyle/>
          <a:p>
            <a:pPr marL="457200" indent="-457200" algn="l">
              <a:buFont typeface="Arial" panose="020B0604020202020204" pitchFamily="34" charset="0"/>
              <a:buChar char="•"/>
            </a:pPr>
            <a:r>
              <a:rPr lang="en-AU" sz="2800" dirty="0" smtClean="0"/>
              <a:t>Increased risk of sexual assault and harassment</a:t>
            </a:r>
            <a:r>
              <a:rPr lang="en-AU" sz="2800" dirty="0"/>
              <a:t> </a:t>
            </a:r>
            <a:r>
              <a:rPr lang="en-AU" sz="2800" dirty="0" smtClean="0"/>
              <a:t>for girls and women</a:t>
            </a:r>
          </a:p>
          <a:p>
            <a:pPr marL="457200" indent="-457200" algn="l">
              <a:buFont typeface="Arial" panose="020B0604020202020204" pitchFamily="34" charset="0"/>
              <a:buChar char="•"/>
            </a:pPr>
            <a:r>
              <a:rPr lang="en-AU" sz="2800" dirty="0" smtClean="0"/>
              <a:t>Limitations to freedom of movement within detention facility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4007636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Imagining a different world</a:t>
            </a:r>
            <a:endParaRPr lang="en-AU" dirty="0">
              <a:solidFill>
                <a:schemeClr val="accent4">
                  <a:lumMod val="75000"/>
                </a:schemeClr>
              </a:solidFill>
            </a:endParaRPr>
          </a:p>
        </p:txBody>
      </p:sp>
      <p:sp>
        <p:nvSpPr>
          <p:cNvPr id="3" name="Subtitle 2"/>
          <p:cNvSpPr>
            <a:spLocks noGrp="1"/>
          </p:cNvSpPr>
          <p:nvPr>
            <p:ph type="subTitle" idx="1"/>
          </p:nvPr>
        </p:nvSpPr>
        <p:spPr>
          <a:xfrm>
            <a:off x="1371600" y="3501008"/>
            <a:ext cx="6400800" cy="2137792"/>
          </a:xfrm>
        </p:spPr>
        <p:txBody>
          <a:bodyPr/>
          <a:lstStyle/>
          <a:p>
            <a:pPr marL="457200" indent="-457200" algn="l">
              <a:buFont typeface="Arial" panose="020B0604020202020204" pitchFamily="34" charset="0"/>
              <a:buChar char="•"/>
            </a:pPr>
            <a:r>
              <a:rPr lang="en-AU" dirty="0" smtClean="0"/>
              <a:t>A world without detention </a:t>
            </a:r>
          </a:p>
          <a:p>
            <a:pPr marL="457200" indent="-457200" algn="l">
              <a:buFont typeface="Arial" panose="020B0604020202020204" pitchFamily="34" charset="0"/>
              <a:buChar char="•"/>
            </a:pPr>
            <a:r>
              <a:rPr lang="en-AU" dirty="0" smtClean="0"/>
              <a:t>De-criminalisation of migrants</a:t>
            </a:r>
          </a:p>
          <a:p>
            <a:pPr marL="457200" indent="-457200" algn="l">
              <a:buFont typeface="Arial" panose="020B0604020202020204" pitchFamily="34" charset="0"/>
              <a:buChar char="•"/>
            </a:pPr>
            <a:r>
              <a:rPr lang="en-AU" dirty="0" smtClean="0"/>
              <a:t>Women’s health at the centre </a:t>
            </a:r>
          </a:p>
          <a:p>
            <a:pPr marL="457200" indent="-457200" algn="l">
              <a:buFont typeface="Arial" panose="020B0604020202020204" pitchFamily="34" charset="0"/>
              <a:buChar char="•"/>
            </a:pPr>
            <a:endParaRPr lang="en-AU" dirty="0" smtClean="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Tree>
    <p:extLst>
      <p:ext uri="{BB962C8B-B14F-4D97-AF65-F5344CB8AC3E}">
        <p14:creationId xmlns:p14="http://schemas.microsoft.com/office/powerpoint/2010/main" val="591025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130425"/>
            <a:ext cx="4176464" cy="1470025"/>
          </a:xfrm>
        </p:spPr>
        <p:txBody>
          <a:bodyPr>
            <a:normAutofit/>
          </a:bodyPr>
          <a:lstStyle/>
          <a:p>
            <a:r>
              <a:rPr lang="en-AU" sz="2800" dirty="0" smtClean="0">
                <a:solidFill>
                  <a:schemeClr val="accent4">
                    <a:lumMod val="75000"/>
                  </a:schemeClr>
                </a:solidFill>
              </a:rPr>
              <a:t>Thank you</a:t>
            </a:r>
            <a:endParaRPr lang="en-AU" sz="2800" dirty="0">
              <a:solidFill>
                <a:schemeClr val="accent4">
                  <a:lumMod val="75000"/>
                </a:schemeClr>
              </a:solidFill>
            </a:endParaRPr>
          </a:p>
        </p:txBody>
      </p:sp>
      <p:sp>
        <p:nvSpPr>
          <p:cNvPr id="3" name="Subtitle 2"/>
          <p:cNvSpPr>
            <a:spLocks noGrp="1"/>
          </p:cNvSpPr>
          <p:nvPr>
            <p:ph type="subTitle" idx="1"/>
          </p:nvPr>
        </p:nvSpPr>
        <p:spPr>
          <a:xfrm>
            <a:off x="395536" y="3429000"/>
            <a:ext cx="4176464" cy="2209800"/>
          </a:xfrm>
        </p:spPr>
        <p:txBody>
          <a:bodyPr>
            <a:normAutofit fontScale="47500" lnSpcReduction="20000"/>
          </a:bodyPr>
          <a:lstStyle/>
          <a:p>
            <a:pPr algn="l"/>
            <a:r>
              <a:rPr lang="en-AU" dirty="0" smtClean="0"/>
              <a:t>Contact</a:t>
            </a:r>
          </a:p>
          <a:p>
            <a:pPr algn="l"/>
            <a:endParaRPr lang="en-AU" dirty="0" smtClean="0"/>
          </a:p>
          <a:p>
            <a:pPr algn="l"/>
            <a:r>
              <a:rPr lang="en-AU" dirty="0" smtClean="0"/>
              <a:t>Maria Hach </a:t>
            </a:r>
            <a:r>
              <a:rPr lang="en-AU" dirty="0" smtClean="0">
                <a:hlinkClick r:id="rId2"/>
              </a:rPr>
              <a:t>maria@mcwh.com.au</a:t>
            </a:r>
            <a:r>
              <a:rPr lang="en-AU" dirty="0"/>
              <a:t> </a:t>
            </a:r>
            <a:endParaRPr lang="en-AU" dirty="0" smtClean="0"/>
          </a:p>
          <a:p>
            <a:pPr algn="l"/>
            <a:r>
              <a:rPr lang="en-AU" dirty="0" smtClean="0"/>
              <a:t>Adele </a:t>
            </a:r>
            <a:r>
              <a:rPr lang="en-AU" dirty="0" err="1" smtClean="0"/>
              <a:t>Murdolo</a:t>
            </a:r>
            <a:r>
              <a:rPr lang="en-AU" dirty="0" smtClean="0"/>
              <a:t> </a:t>
            </a:r>
            <a:r>
              <a:rPr lang="en-AU" dirty="0" smtClean="0">
                <a:hlinkClick r:id="rId3"/>
              </a:rPr>
              <a:t>adele@mcwh.com.au</a:t>
            </a:r>
            <a:endParaRPr lang="en-AU" dirty="0" smtClean="0"/>
          </a:p>
          <a:p>
            <a:pPr algn="l"/>
            <a:r>
              <a:rPr lang="en-AU" dirty="0" smtClean="0"/>
              <a:t>Jasmin Chen </a:t>
            </a:r>
            <a:r>
              <a:rPr lang="en-AU" dirty="0" smtClean="0">
                <a:hlinkClick r:id="rId4"/>
              </a:rPr>
              <a:t>jasmin@mcwh.com.au</a:t>
            </a:r>
            <a:r>
              <a:rPr lang="en-AU" dirty="0" smtClean="0"/>
              <a:t> </a:t>
            </a:r>
          </a:p>
          <a:p>
            <a:pPr algn="l"/>
            <a:endParaRPr lang="en-AU" dirty="0" smtClean="0"/>
          </a:p>
          <a:p>
            <a:pPr algn="l"/>
            <a:r>
              <a:rPr lang="en-AU" dirty="0" smtClean="0"/>
              <a:t>Web: </a:t>
            </a:r>
            <a:r>
              <a:rPr lang="en-AU" dirty="0" smtClean="0">
                <a:hlinkClick r:id="rId5"/>
              </a:rPr>
              <a:t>www.mcwh.com.au</a:t>
            </a:r>
            <a:endParaRPr lang="en-AU" dirty="0" smtClean="0"/>
          </a:p>
          <a:p>
            <a:pPr algn="l"/>
            <a:r>
              <a:rPr lang="en-AU" dirty="0" smtClean="0"/>
              <a:t>Free Call: 1800 656 421</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016" y="2636912"/>
            <a:ext cx="3855863" cy="2891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550" y="5661248"/>
            <a:ext cx="562564" cy="316442"/>
          </a:xfrm>
          <a:prstGeom prst="rect">
            <a:avLst/>
          </a:prstGeom>
        </p:spPr>
      </p:pic>
    </p:spTree>
    <p:extLst>
      <p:ext uri="{BB962C8B-B14F-4D97-AF65-F5344CB8AC3E}">
        <p14:creationId xmlns:p14="http://schemas.microsoft.com/office/powerpoint/2010/main" val="140105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1"/>
            <a:ext cx="7772400" cy="1440159"/>
          </a:xfrm>
        </p:spPr>
        <p:txBody>
          <a:bodyPr>
            <a:normAutofit/>
          </a:bodyPr>
          <a:lstStyle/>
          <a:p>
            <a:r>
              <a:rPr lang="en-AU" sz="3600" dirty="0" smtClean="0">
                <a:solidFill>
                  <a:schemeClr val="accent4">
                    <a:lumMod val="75000"/>
                  </a:schemeClr>
                </a:solidFill>
              </a:rPr>
              <a:t>Who are we?</a:t>
            </a:r>
            <a:endParaRPr lang="en-AU" sz="3600" dirty="0">
              <a:solidFill>
                <a:schemeClr val="accent4">
                  <a:lumMod val="75000"/>
                </a:schemeClr>
              </a:solidFill>
            </a:endParaRPr>
          </a:p>
        </p:txBody>
      </p:sp>
      <p:sp>
        <p:nvSpPr>
          <p:cNvPr id="3" name="Subtitle 2"/>
          <p:cNvSpPr>
            <a:spLocks noGrp="1"/>
          </p:cNvSpPr>
          <p:nvPr>
            <p:ph type="subTitle" idx="1"/>
          </p:nvPr>
        </p:nvSpPr>
        <p:spPr>
          <a:xfrm>
            <a:off x="1371600" y="3429000"/>
            <a:ext cx="6400800" cy="2209800"/>
          </a:xfrm>
        </p:spPr>
        <p:txBody>
          <a:bodyPr/>
          <a:lstStyle/>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36444"/>
            <a:ext cx="9144000" cy="394945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3936" t="23604" r="47645" b="41115"/>
          <a:stretch/>
        </p:blipFill>
        <p:spPr>
          <a:xfrm>
            <a:off x="9704049" y="3750645"/>
            <a:ext cx="3551501" cy="2445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8659" t="4695" r="15239" b="21126"/>
          <a:stretch/>
        </p:blipFill>
        <p:spPr>
          <a:xfrm>
            <a:off x="4860032" y="2708920"/>
            <a:ext cx="3495346" cy="2544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29118" y="2132856"/>
            <a:ext cx="4296497" cy="830997"/>
          </a:xfrm>
          <a:prstGeom prst="rect">
            <a:avLst/>
          </a:prstGeom>
          <a:noFill/>
        </p:spPr>
        <p:txBody>
          <a:bodyPr wrap="none" lIns="91440" tIns="45720" rIns="91440" bIns="45720">
            <a:spAutoFit/>
          </a:bodyPr>
          <a:lstStyle/>
          <a:p>
            <a:pPr algn="ctr"/>
            <a:r>
              <a:rPr lang="en-US" sz="4800" b="0" cap="none" spc="0" dirty="0" smtClean="0">
                <a:ln w="18415" cmpd="sng">
                  <a:noFill/>
                  <a:prstDash val="solid"/>
                </a:ln>
                <a:solidFill>
                  <a:schemeClr val="bg1"/>
                </a:solidFill>
                <a:effectLst>
                  <a:outerShdw blurRad="50800" dist="38100" dir="2700000" algn="tl" rotWithShape="0">
                    <a:prstClr val="black">
                      <a:alpha val="40000"/>
                    </a:prstClr>
                  </a:outerShdw>
                </a:effectLst>
              </a:rPr>
              <a:t>What do we do?</a:t>
            </a:r>
            <a:endParaRPr lang="en-US" sz="4800" b="0" cap="none" spc="0" dirty="0">
              <a:ln w="18415" cmpd="sng">
                <a:noFill/>
                <a:prstDash val="solid"/>
              </a:ln>
              <a:solidFill>
                <a:schemeClr val="bg1"/>
              </a:solidFill>
              <a:effectLst>
                <a:outerShdw blurRad="50800" dist="38100" dir="2700000" algn="tl" rotWithShape="0">
                  <a:prstClr val="black">
                    <a:alpha val="40000"/>
                  </a:prstClr>
                </a:outerShdw>
              </a:effectLst>
            </a:endParaRPr>
          </a:p>
        </p:txBody>
      </p:sp>
      <p:sp>
        <p:nvSpPr>
          <p:cNvPr id="10" name="TextBox 9"/>
          <p:cNvSpPr txBox="1"/>
          <p:nvPr/>
        </p:nvSpPr>
        <p:spPr>
          <a:xfrm>
            <a:off x="107504" y="2991943"/>
            <a:ext cx="4556820" cy="1815882"/>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solidFill>
                  <a:schemeClr val="bg1"/>
                </a:solidFill>
              </a:rPr>
              <a:t>Research &amp; Advocacy</a:t>
            </a:r>
          </a:p>
          <a:p>
            <a:pPr marL="457200" indent="-457200">
              <a:buFont typeface="Arial" panose="020B0604020202020204" pitchFamily="34" charset="0"/>
              <a:buChar char="•"/>
            </a:pPr>
            <a:r>
              <a:rPr lang="en-AU" sz="2800" dirty="0" smtClean="0">
                <a:solidFill>
                  <a:schemeClr val="bg1"/>
                </a:solidFill>
              </a:rPr>
              <a:t>Health Education</a:t>
            </a:r>
            <a:endParaRPr lang="en-AU" sz="800" dirty="0">
              <a:solidFill>
                <a:schemeClr val="bg1"/>
              </a:solidFill>
            </a:endParaRPr>
          </a:p>
          <a:p>
            <a:pPr marL="457200" indent="-457200">
              <a:buFont typeface="Arial" panose="020B0604020202020204" pitchFamily="34" charset="0"/>
              <a:buChar char="•"/>
            </a:pPr>
            <a:r>
              <a:rPr lang="en-AU" sz="2800" dirty="0" smtClean="0">
                <a:solidFill>
                  <a:schemeClr val="bg1"/>
                </a:solidFill>
              </a:rPr>
              <a:t>Multilingual Library</a:t>
            </a:r>
          </a:p>
          <a:p>
            <a:pPr marL="457200" indent="-457200">
              <a:buFont typeface="Arial" panose="020B0604020202020204" pitchFamily="34" charset="0"/>
              <a:buChar char="•"/>
            </a:pPr>
            <a:r>
              <a:rPr lang="en-AU" sz="2800" dirty="0" smtClean="0">
                <a:solidFill>
                  <a:schemeClr val="bg1"/>
                </a:solidFill>
              </a:rPr>
              <a:t>Training</a:t>
            </a:r>
          </a:p>
        </p:txBody>
      </p:sp>
    </p:spTree>
    <p:extLst>
      <p:ext uri="{BB962C8B-B14F-4D97-AF65-F5344CB8AC3E}">
        <p14:creationId xmlns:p14="http://schemas.microsoft.com/office/powerpoint/2010/main" val="26677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212976"/>
            <a:ext cx="7990656" cy="3096344"/>
          </a:xfrm>
        </p:spPr>
        <p:txBody>
          <a:bodyPr>
            <a:normAutofit/>
          </a:bodyPr>
          <a:lstStyle/>
          <a:p>
            <a:pPr marL="457200" indent="-457200">
              <a:buFont typeface="Arial" panose="020B0604020202020204" pitchFamily="34" charset="0"/>
              <a:buChar char="•"/>
            </a:pPr>
            <a:r>
              <a:rPr lang="en-AU" dirty="0" smtClean="0"/>
              <a:t>Mandatory detention policy since 1992</a:t>
            </a:r>
          </a:p>
          <a:p>
            <a:pPr marL="457200" indent="-457200">
              <a:buFont typeface="Arial" panose="020B0604020202020204" pitchFamily="34" charset="0"/>
              <a:buChar char="•"/>
            </a:pPr>
            <a:r>
              <a:rPr lang="en-AU" dirty="0" smtClean="0"/>
              <a:t>Proliferation and privatisation of facilities</a:t>
            </a:r>
          </a:p>
          <a:p>
            <a:endParaRPr lang="en-AU" dirty="0" smtClean="0"/>
          </a:p>
          <a:p>
            <a:r>
              <a:rPr lang="en-AU" b="1" dirty="0" smtClean="0"/>
              <a:t>Main provider: </a:t>
            </a:r>
            <a:r>
              <a:rPr lang="en-AU" dirty="0" smtClean="0"/>
              <a:t>Serco Australia ($1.77 bill) </a:t>
            </a:r>
          </a:p>
          <a:p>
            <a:r>
              <a:rPr lang="en-AU" dirty="0" smtClean="0"/>
              <a:t>Health service provider: IHMS ($679.81 mill)</a:t>
            </a:r>
            <a:endParaRPr lang="en-AU" dirty="0"/>
          </a:p>
          <a:p>
            <a:endParaRPr lang="en-AU"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
        <p:nvSpPr>
          <p:cNvPr id="2" name="Title 1"/>
          <p:cNvSpPr>
            <a:spLocks noGrp="1"/>
          </p:cNvSpPr>
          <p:nvPr>
            <p:ph type="ctrTitle"/>
          </p:nvPr>
        </p:nvSpPr>
        <p:spPr>
          <a:xfrm>
            <a:off x="685800" y="1814959"/>
            <a:ext cx="7772400" cy="1470025"/>
          </a:xfrm>
        </p:spPr>
        <p:txBody>
          <a:bodyPr/>
          <a:lstStyle/>
          <a:p>
            <a:r>
              <a:rPr lang="en-AU" dirty="0" smtClean="0">
                <a:solidFill>
                  <a:schemeClr val="accent4">
                    <a:lumMod val="75000"/>
                  </a:schemeClr>
                </a:solidFill>
              </a:rPr>
              <a:t>Australian immigration detention</a:t>
            </a:r>
            <a:endParaRPr lang="en-AU" dirty="0">
              <a:solidFill>
                <a:schemeClr val="accent4">
                  <a:lumMod val="75000"/>
                </a:schemeClr>
              </a:solidFill>
            </a:endParaRPr>
          </a:p>
        </p:txBody>
      </p:sp>
    </p:spTree>
    <p:extLst>
      <p:ext uri="{BB962C8B-B14F-4D97-AF65-F5344CB8AC3E}">
        <p14:creationId xmlns:p14="http://schemas.microsoft.com/office/powerpoint/2010/main" val="2782281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212976"/>
            <a:ext cx="7990656" cy="3096344"/>
          </a:xfrm>
        </p:spPr>
        <p:txBody>
          <a:bodyPr>
            <a:normAutofit fontScale="92500" lnSpcReduction="20000"/>
          </a:bodyPr>
          <a:lstStyle/>
          <a:p>
            <a:pPr marL="457200" indent="-457200" algn="l">
              <a:buFont typeface="Arial" panose="020B0604020202020204" pitchFamily="34" charset="0"/>
              <a:buChar char="•"/>
            </a:pPr>
            <a:r>
              <a:rPr lang="en-AU" dirty="0" smtClean="0">
                <a:solidFill>
                  <a:srgbClr val="C00000"/>
                </a:solidFill>
              </a:rPr>
              <a:t>19</a:t>
            </a:r>
            <a:r>
              <a:rPr lang="en-AU" dirty="0" smtClean="0"/>
              <a:t> Australian facilities</a:t>
            </a:r>
            <a:endParaRPr lang="en-AU" dirty="0"/>
          </a:p>
          <a:p>
            <a:pPr marL="457200" indent="-457200" algn="l">
              <a:buFont typeface="Arial" panose="020B0604020202020204" pitchFamily="34" charset="0"/>
              <a:buChar char="•"/>
            </a:pPr>
            <a:r>
              <a:rPr lang="en-AU" dirty="0" smtClean="0">
                <a:solidFill>
                  <a:srgbClr val="C00000"/>
                </a:solidFill>
              </a:rPr>
              <a:t>4</a:t>
            </a:r>
            <a:r>
              <a:rPr lang="en-AU" dirty="0" smtClean="0"/>
              <a:t> types – based on ‘risk’ and ‘security’ need</a:t>
            </a:r>
          </a:p>
          <a:p>
            <a:endParaRPr lang="en-AU" dirty="0" smtClean="0"/>
          </a:p>
          <a:p>
            <a:pPr lvl="0" algn="l"/>
            <a:r>
              <a:rPr lang="en-AU" sz="2600" dirty="0">
                <a:solidFill>
                  <a:srgbClr val="FF0000"/>
                </a:solidFill>
              </a:rPr>
              <a:t>1. </a:t>
            </a:r>
            <a:r>
              <a:rPr lang="en-AU" sz="2600" dirty="0"/>
              <a:t>immigration detention centres (IDC) </a:t>
            </a:r>
          </a:p>
          <a:p>
            <a:pPr lvl="0" algn="l"/>
            <a:r>
              <a:rPr lang="en-AU" sz="2600" dirty="0">
                <a:solidFill>
                  <a:srgbClr val="FF0000"/>
                </a:solidFill>
              </a:rPr>
              <a:t>2. </a:t>
            </a:r>
            <a:r>
              <a:rPr lang="en-AU" sz="2600" dirty="0"/>
              <a:t>immigration residential housing (IRH) </a:t>
            </a:r>
          </a:p>
          <a:p>
            <a:pPr lvl="0" algn="l"/>
            <a:r>
              <a:rPr lang="en-AU" sz="2600" dirty="0">
                <a:solidFill>
                  <a:srgbClr val="FF0000"/>
                </a:solidFill>
              </a:rPr>
              <a:t>3. </a:t>
            </a:r>
            <a:r>
              <a:rPr lang="en-AU" sz="2600" dirty="0"/>
              <a:t>immigration transit accommodation (ITA)</a:t>
            </a:r>
          </a:p>
          <a:p>
            <a:pPr lvl="0" algn="l"/>
            <a:r>
              <a:rPr lang="en-AU" sz="2600" dirty="0">
                <a:solidFill>
                  <a:srgbClr val="FF0000"/>
                </a:solidFill>
              </a:rPr>
              <a:t>4. </a:t>
            </a:r>
            <a:r>
              <a:rPr lang="en-AU" sz="2600" dirty="0"/>
              <a:t>alternative places of detention (APOD)</a:t>
            </a:r>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
        <p:nvSpPr>
          <p:cNvPr id="2" name="Title 1"/>
          <p:cNvSpPr>
            <a:spLocks noGrp="1"/>
          </p:cNvSpPr>
          <p:nvPr>
            <p:ph type="ctrTitle"/>
          </p:nvPr>
        </p:nvSpPr>
        <p:spPr>
          <a:xfrm>
            <a:off x="685800" y="1814959"/>
            <a:ext cx="7772400" cy="1470025"/>
          </a:xfrm>
        </p:spPr>
        <p:txBody>
          <a:bodyPr/>
          <a:lstStyle/>
          <a:p>
            <a:r>
              <a:rPr lang="en-AU" dirty="0" smtClean="0">
                <a:solidFill>
                  <a:schemeClr val="accent4">
                    <a:lumMod val="75000"/>
                  </a:schemeClr>
                </a:solidFill>
              </a:rPr>
              <a:t>Immigration detention facilities</a:t>
            </a:r>
            <a:endParaRPr lang="en-AU" dirty="0">
              <a:solidFill>
                <a:schemeClr val="accent4">
                  <a:lumMod val="75000"/>
                </a:schemeClr>
              </a:solidFill>
            </a:endParaRPr>
          </a:p>
        </p:txBody>
      </p:sp>
    </p:spTree>
    <p:extLst>
      <p:ext uri="{BB962C8B-B14F-4D97-AF65-F5344CB8AC3E}">
        <p14:creationId xmlns:p14="http://schemas.microsoft.com/office/powerpoint/2010/main" val="1072993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Immigration detention facilities</a:t>
            </a:r>
            <a:endParaRPr lang="en-AU" dirty="0">
              <a:solidFill>
                <a:schemeClr val="accent4">
                  <a:lumMod val="75000"/>
                </a:schemeClr>
              </a:solidFill>
            </a:endParaRPr>
          </a:p>
        </p:txBody>
      </p:sp>
      <p:sp>
        <p:nvSpPr>
          <p:cNvPr id="3" name="Subtitle 2"/>
          <p:cNvSpPr>
            <a:spLocks noGrp="1"/>
          </p:cNvSpPr>
          <p:nvPr>
            <p:ph type="subTitle" idx="1"/>
          </p:nvPr>
        </p:nvSpPr>
        <p:spPr>
          <a:xfrm>
            <a:off x="685800" y="3212976"/>
            <a:ext cx="7772400" cy="2880320"/>
          </a:xfrm>
        </p:spPr>
        <p:txBody>
          <a:bodyPr>
            <a:normAutofit/>
          </a:bodyPr>
          <a:lstStyle/>
          <a:p>
            <a:pPr lvl="0" algn="l"/>
            <a:r>
              <a:rPr lang="en-AU" dirty="0" smtClean="0"/>
              <a:t>Immigration </a:t>
            </a:r>
            <a:r>
              <a:rPr lang="en-AU" dirty="0"/>
              <a:t>detention centres (IDC) </a:t>
            </a:r>
            <a:endParaRPr lang="en-AU" dirty="0" smtClean="0"/>
          </a:p>
          <a:p>
            <a:pPr marL="514350" lvl="0" indent="-514350" algn="l">
              <a:buAutoNum type="arabicPeriod"/>
            </a:pPr>
            <a:endParaRPr lang="en-AU" dirty="0"/>
          </a:p>
          <a:p>
            <a:pPr marL="342900" indent="-342900" algn="l">
              <a:buFont typeface="Arial" panose="020B0604020202020204" pitchFamily="34" charset="0"/>
              <a:buChar char="•"/>
            </a:pPr>
            <a:r>
              <a:rPr lang="en-AU" sz="2400" dirty="0" smtClean="0"/>
              <a:t>‘medium </a:t>
            </a:r>
            <a:r>
              <a:rPr lang="en-AU" sz="2400" dirty="0"/>
              <a:t>and </a:t>
            </a:r>
            <a:r>
              <a:rPr lang="en-AU" sz="2400" dirty="0" smtClean="0"/>
              <a:t>high risk detainees’</a:t>
            </a:r>
          </a:p>
          <a:p>
            <a:pPr marL="342900" indent="-342900" algn="l">
              <a:buFont typeface="Arial" panose="020B0604020202020204" pitchFamily="34" charset="0"/>
              <a:buChar char="•"/>
            </a:pPr>
            <a:r>
              <a:rPr lang="en-AU" sz="2400" dirty="0" smtClean="0"/>
              <a:t>the </a:t>
            </a:r>
            <a:r>
              <a:rPr lang="en-AU" sz="2400" dirty="0"/>
              <a:t>majority of the population are </a:t>
            </a:r>
            <a:r>
              <a:rPr lang="en-AU" sz="2400" dirty="0" smtClean="0"/>
              <a:t/>
            </a:r>
            <a:br>
              <a:rPr lang="en-AU" sz="2400" dirty="0" smtClean="0"/>
            </a:br>
            <a:r>
              <a:rPr lang="en-AU" sz="2400" dirty="0" smtClean="0"/>
              <a:t>single </a:t>
            </a:r>
            <a:r>
              <a:rPr lang="en-AU" sz="2400" dirty="0"/>
              <a:t>adult </a:t>
            </a:r>
            <a:r>
              <a:rPr lang="en-AU" sz="2400" dirty="0" smtClean="0"/>
              <a:t>men.</a:t>
            </a:r>
            <a:endParaRPr lang="en-AU"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pic>
        <p:nvPicPr>
          <p:cNvPr id="1026" name="Picture 2" descr="http://resources1.news.com.au/images/2010/03/11/1225839/723093-christmas-island-detention-cent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149080"/>
            <a:ext cx="3009900" cy="2257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60714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212975"/>
            <a:ext cx="4966320" cy="3591703"/>
          </a:xfrm>
        </p:spPr>
        <p:txBody>
          <a:bodyPr>
            <a:normAutofit/>
          </a:bodyPr>
          <a:lstStyle/>
          <a:p>
            <a:pPr lvl="0" algn="l"/>
            <a:r>
              <a:rPr lang="en-AU" dirty="0"/>
              <a:t>I</a:t>
            </a:r>
            <a:r>
              <a:rPr lang="en-AU" dirty="0" smtClean="0"/>
              <a:t>mmigration </a:t>
            </a:r>
            <a:r>
              <a:rPr lang="en-AU" dirty="0"/>
              <a:t>residential housing (IRH</a:t>
            </a:r>
            <a:r>
              <a:rPr lang="en-AU" dirty="0" smtClean="0"/>
              <a:t>) &amp; transit accommodation (ITA) </a:t>
            </a:r>
          </a:p>
          <a:p>
            <a:pPr marL="457200" lvl="0" indent="-457200" algn="l">
              <a:buFont typeface="Arial" panose="020B0604020202020204" pitchFamily="34" charset="0"/>
              <a:buChar char="•"/>
            </a:pPr>
            <a:r>
              <a:rPr lang="en-AU" sz="2400" dirty="0" smtClean="0"/>
              <a:t>Flexible, some hostel style, housing with more autonomy</a:t>
            </a:r>
          </a:p>
          <a:p>
            <a:pPr marL="457200" lvl="0" indent="-457200" algn="l">
              <a:buFont typeface="Arial" panose="020B0604020202020204" pitchFamily="34" charset="0"/>
              <a:buChar char="•"/>
            </a:pPr>
            <a:r>
              <a:rPr lang="en-AU" sz="2400" dirty="0" smtClean="0"/>
              <a:t>“able to cook their own food, go shopping &amp; take part </a:t>
            </a:r>
            <a:br>
              <a:rPr lang="en-AU" sz="2400" dirty="0" smtClean="0"/>
            </a:br>
            <a:r>
              <a:rPr lang="en-AU" sz="2400" dirty="0" smtClean="0"/>
              <a:t>in community events”</a:t>
            </a:r>
            <a:endParaRPr lang="en-AU"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sp>
        <p:nvSpPr>
          <p:cNvPr id="2" name="Title 1"/>
          <p:cNvSpPr>
            <a:spLocks noGrp="1"/>
          </p:cNvSpPr>
          <p:nvPr>
            <p:ph type="ctrTitle"/>
          </p:nvPr>
        </p:nvSpPr>
        <p:spPr>
          <a:xfrm>
            <a:off x="685800" y="1844824"/>
            <a:ext cx="7772400" cy="1470025"/>
          </a:xfrm>
        </p:spPr>
        <p:txBody>
          <a:bodyPr/>
          <a:lstStyle/>
          <a:p>
            <a:r>
              <a:rPr lang="en-AU" dirty="0" smtClean="0">
                <a:solidFill>
                  <a:schemeClr val="accent4">
                    <a:lumMod val="75000"/>
                  </a:schemeClr>
                </a:solidFill>
              </a:rPr>
              <a:t>Immigration detention facilities</a:t>
            </a:r>
            <a:endParaRPr lang="en-AU" dirty="0">
              <a:solidFill>
                <a:schemeClr val="accent4">
                  <a:lumMod val="75000"/>
                </a:schemeClr>
              </a:solidFill>
            </a:endParaRPr>
          </a:p>
        </p:txBody>
      </p:sp>
      <p:pic>
        <p:nvPicPr>
          <p:cNvPr id="2050" name="Picture 2" descr="View from inside Sydney IRH (looking out to Villawood I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585" y="3786542"/>
            <a:ext cx="3744415" cy="2832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38005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accent4">
                    <a:lumMod val="75000"/>
                  </a:schemeClr>
                </a:solidFill>
              </a:rPr>
              <a:t>Immigration detention facilities</a:t>
            </a:r>
            <a:endParaRPr lang="en-AU" dirty="0">
              <a:solidFill>
                <a:schemeClr val="accent4">
                  <a:lumMod val="75000"/>
                </a:schemeClr>
              </a:solidFill>
            </a:endParaRPr>
          </a:p>
        </p:txBody>
      </p:sp>
      <p:sp>
        <p:nvSpPr>
          <p:cNvPr id="3" name="Subtitle 2"/>
          <p:cNvSpPr>
            <a:spLocks noGrp="1"/>
          </p:cNvSpPr>
          <p:nvPr>
            <p:ph type="subTitle" idx="1"/>
          </p:nvPr>
        </p:nvSpPr>
        <p:spPr>
          <a:xfrm>
            <a:off x="685800" y="3212976"/>
            <a:ext cx="7990656" cy="2880320"/>
          </a:xfrm>
        </p:spPr>
        <p:txBody>
          <a:bodyPr>
            <a:normAutofit/>
          </a:bodyPr>
          <a:lstStyle/>
          <a:p>
            <a:pPr lvl="0" algn="l"/>
            <a:r>
              <a:rPr lang="en-AU" dirty="0"/>
              <a:t>A</a:t>
            </a:r>
            <a:r>
              <a:rPr lang="en-AU" dirty="0" smtClean="0"/>
              <a:t>lternative </a:t>
            </a:r>
            <a:r>
              <a:rPr lang="en-AU" dirty="0"/>
              <a:t>places of detention (APOD</a:t>
            </a:r>
            <a:r>
              <a:rPr lang="en-AU" dirty="0" smtClean="0"/>
              <a:t>)</a:t>
            </a:r>
          </a:p>
          <a:p>
            <a:pPr marL="342900" lvl="0" indent="-342900" algn="l">
              <a:buFont typeface="Arial" panose="020B0604020202020204" pitchFamily="34" charset="0"/>
              <a:buChar char="•"/>
            </a:pPr>
            <a:r>
              <a:rPr lang="en-AU" sz="2400" dirty="0" smtClean="0"/>
              <a:t>For those who are considered </a:t>
            </a:r>
            <a:r>
              <a:rPr lang="en-AU" sz="2400" dirty="0"/>
              <a:t/>
            </a:r>
            <a:br>
              <a:rPr lang="en-AU" sz="2400" dirty="0"/>
            </a:br>
            <a:r>
              <a:rPr lang="en-AU" sz="2400" dirty="0" smtClean="0"/>
              <a:t>“minimal </a:t>
            </a:r>
            <a:r>
              <a:rPr lang="en-AU" sz="2400" dirty="0"/>
              <a:t>risk to our </a:t>
            </a:r>
            <a:r>
              <a:rPr lang="en-AU" sz="2400" dirty="0" smtClean="0"/>
              <a:t>communities”</a:t>
            </a:r>
          </a:p>
          <a:p>
            <a:pPr marL="342900" lvl="0" indent="-342900" algn="l">
              <a:buFont typeface="Arial" panose="020B0604020202020204" pitchFamily="34" charset="0"/>
              <a:buChar char="•"/>
            </a:pPr>
            <a:r>
              <a:rPr lang="en-AU" sz="2400" dirty="0" smtClean="0"/>
              <a:t>often </a:t>
            </a:r>
            <a:r>
              <a:rPr lang="en-AU" sz="2400" dirty="0"/>
              <a:t>used to accommodate </a:t>
            </a:r>
            <a:r>
              <a:rPr lang="en-AU" sz="2400" dirty="0" smtClean="0"/>
              <a:t/>
            </a:r>
            <a:br>
              <a:rPr lang="en-AU" sz="2400" dirty="0" smtClean="0"/>
            </a:br>
            <a:r>
              <a:rPr lang="en-AU" sz="2400" dirty="0" smtClean="0"/>
              <a:t>families</a:t>
            </a:r>
            <a:r>
              <a:rPr lang="en-AU" sz="2400" dirty="0"/>
              <a:t>, </a:t>
            </a:r>
            <a:r>
              <a:rPr lang="en-AU" sz="2400" dirty="0" smtClean="0"/>
              <a:t>children </a:t>
            </a:r>
            <a:r>
              <a:rPr lang="en-AU" sz="2400" dirty="0"/>
              <a:t>and </a:t>
            </a:r>
            <a:r>
              <a:rPr lang="en-AU" sz="2400" dirty="0" smtClean="0"/>
              <a:t>people</a:t>
            </a:r>
            <a:r>
              <a:rPr lang="en-AU" sz="2400" dirty="0"/>
              <a:t> </a:t>
            </a:r>
            <a:r>
              <a:rPr lang="en-AU" sz="2400" dirty="0" smtClean="0"/>
              <a:t/>
            </a:r>
            <a:br>
              <a:rPr lang="en-AU" sz="2400" dirty="0" smtClean="0"/>
            </a:br>
            <a:r>
              <a:rPr lang="en-AU" sz="2400" dirty="0" smtClean="0"/>
              <a:t>in </a:t>
            </a:r>
            <a:r>
              <a:rPr lang="en-AU" sz="2400" dirty="0"/>
              <a:t>need of medical treatment</a:t>
            </a:r>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pic>
        <p:nvPicPr>
          <p:cNvPr id="4098" name="Picture 2" descr="http://www.womensagenda.com.au/images/stories/flexicontent/m_detention_daraw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074990"/>
            <a:ext cx="3279746" cy="2018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5030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72267"/>
          </a:xfrm>
          <a:prstGeom prst="rect">
            <a:avLst/>
          </a:prstGeom>
        </p:spPr>
      </p:pic>
      <p:pic>
        <p:nvPicPr>
          <p:cNvPr id="3074" name="Picture 2" descr="Overhead view of Melbourne Immigration Transit Accommo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391" y="4077072"/>
            <a:ext cx="3243809"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5"/>
          <a:stretch>
            <a:fillRect/>
          </a:stretch>
        </p:blipFill>
        <p:spPr>
          <a:xfrm rot="327146">
            <a:off x="6447617" y="5155614"/>
            <a:ext cx="3080672" cy="1734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p:cNvSpPr>
            <a:spLocks noGrp="1"/>
          </p:cNvSpPr>
          <p:nvPr>
            <p:ph type="ctrTitle"/>
          </p:nvPr>
        </p:nvSpPr>
        <p:spPr/>
        <p:txBody>
          <a:bodyPr/>
          <a:lstStyle/>
          <a:p>
            <a:r>
              <a:rPr lang="en-AU" dirty="0" smtClean="0">
                <a:solidFill>
                  <a:schemeClr val="accent4">
                    <a:lumMod val="75000"/>
                  </a:schemeClr>
                </a:solidFill>
              </a:rPr>
              <a:t>Common factors</a:t>
            </a:r>
            <a:endParaRPr lang="en-AU" dirty="0">
              <a:solidFill>
                <a:schemeClr val="accent4">
                  <a:lumMod val="75000"/>
                </a:schemeClr>
              </a:solidFill>
            </a:endParaRPr>
          </a:p>
        </p:txBody>
      </p:sp>
      <p:sp>
        <p:nvSpPr>
          <p:cNvPr id="10" name="Subtitle 2"/>
          <p:cNvSpPr>
            <a:spLocks noGrp="1"/>
          </p:cNvSpPr>
          <p:nvPr>
            <p:ph type="subTitle" idx="1"/>
          </p:nvPr>
        </p:nvSpPr>
        <p:spPr>
          <a:xfrm>
            <a:off x="1043608" y="3443256"/>
            <a:ext cx="6400800" cy="3082087"/>
          </a:xfrm>
        </p:spPr>
        <p:txBody>
          <a:bodyPr>
            <a:normAutofit/>
          </a:bodyPr>
          <a:lstStyle/>
          <a:p>
            <a:pPr marL="342900" lvl="0" indent="-342900" algn="l">
              <a:buFont typeface="Arial" panose="020B0604020202020204" pitchFamily="34" charset="0"/>
              <a:buChar char="•"/>
            </a:pPr>
            <a:endParaRPr lang="en-AU" sz="2400" dirty="0" smtClean="0"/>
          </a:p>
          <a:p>
            <a:pPr marL="342900" lvl="0" indent="-342900" algn="l">
              <a:buFont typeface="Arial" panose="020B0604020202020204" pitchFamily="34" charset="0"/>
              <a:buChar char="•"/>
            </a:pPr>
            <a:r>
              <a:rPr lang="en-AU" sz="2400" dirty="0" smtClean="0"/>
              <a:t>Deprivation of liberty</a:t>
            </a:r>
          </a:p>
          <a:p>
            <a:pPr marL="342900" lvl="0" indent="-342900" algn="l">
              <a:buFont typeface="Arial" panose="020B0604020202020204" pitchFamily="34" charset="0"/>
              <a:buChar char="•"/>
            </a:pPr>
            <a:r>
              <a:rPr lang="en-AU" sz="2400" dirty="0" smtClean="0"/>
              <a:t>Restrictions to movement</a:t>
            </a:r>
          </a:p>
          <a:p>
            <a:pPr marL="342900" lvl="0" indent="-342900" algn="l">
              <a:buFont typeface="Arial" panose="020B0604020202020204" pitchFamily="34" charset="0"/>
              <a:buChar char="•"/>
            </a:pPr>
            <a:r>
              <a:rPr lang="en-AU" sz="2400" dirty="0" smtClean="0"/>
              <a:t>Punishment</a:t>
            </a:r>
          </a:p>
          <a:p>
            <a:pPr marL="342900" lvl="0" indent="-342900" algn="l">
              <a:buFont typeface="Arial" panose="020B0604020202020204" pitchFamily="34" charset="0"/>
              <a:buChar char="•"/>
            </a:pPr>
            <a:r>
              <a:rPr lang="en-AU" sz="2400" dirty="0" smtClean="0"/>
              <a:t>Increased risk of violence</a:t>
            </a:r>
          </a:p>
          <a:p>
            <a:pPr marL="342900" lvl="0" indent="-342900" algn="l">
              <a:buFont typeface="Arial" panose="020B0604020202020204" pitchFamily="34" charset="0"/>
              <a:buChar char="•"/>
            </a:pPr>
            <a:r>
              <a:rPr lang="en-AU" sz="2400" dirty="0" smtClean="0"/>
              <a:t>Uncertain future</a:t>
            </a:r>
          </a:p>
          <a:p>
            <a:pPr lvl="0" algn="l"/>
            <a:endParaRPr lang="en-AU" sz="2400" dirty="0" smtClean="0"/>
          </a:p>
          <a:p>
            <a:pPr marL="342900" lvl="0" indent="-342900" algn="l">
              <a:buFont typeface="Arial" panose="020B0604020202020204" pitchFamily="34" charset="0"/>
              <a:buChar char="•"/>
            </a:pPr>
            <a:endParaRPr lang="en-AU" sz="2400" dirty="0" smtClean="0"/>
          </a:p>
          <a:p>
            <a:pPr marL="342900" lvl="0" indent="-342900" algn="l">
              <a:buFont typeface="Arial" panose="020B0604020202020204" pitchFamily="34" charset="0"/>
              <a:buChar char="•"/>
            </a:pPr>
            <a:endParaRPr lang="en-AU" sz="2400" dirty="0" smtClean="0"/>
          </a:p>
          <a:p>
            <a:pPr marL="342900" lvl="0" indent="-342900" algn="l">
              <a:buFont typeface="Arial" panose="020B0604020202020204" pitchFamily="34" charset="0"/>
              <a:buChar char="•"/>
            </a:pPr>
            <a:endParaRPr lang="en-AU" sz="2400" dirty="0" smtClean="0"/>
          </a:p>
          <a:p>
            <a:endParaRPr lang="en-AU" dirty="0"/>
          </a:p>
        </p:txBody>
      </p:sp>
    </p:spTree>
    <p:extLst>
      <p:ext uri="{BB962C8B-B14F-4D97-AF65-F5344CB8AC3E}">
        <p14:creationId xmlns:p14="http://schemas.microsoft.com/office/powerpoint/2010/main" val="1514695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3010</Words>
  <Application>Microsoft Office PowerPoint</Application>
  <PresentationFormat>On-screen Show (4:3)</PresentationFormat>
  <Paragraphs>264</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Immigration Detention: women's health &amp; wellbeing</vt:lpstr>
      <vt:lpstr>Who are we?</vt:lpstr>
      <vt:lpstr>Who are we?</vt:lpstr>
      <vt:lpstr>Australian immigration detention</vt:lpstr>
      <vt:lpstr>Immigration detention facilities</vt:lpstr>
      <vt:lpstr>Immigration detention facilities</vt:lpstr>
      <vt:lpstr>Immigration detention facilities</vt:lpstr>
      <vt:lpstr>Immigration detention facilities</vt:lpstr>
      <vt:lpstr>Common factors</vt:lpstr>
      <vt:lpstr>Who is in immigration detention?</vt:lpstr>
      <vt:lpstr>Who is in immigration detention?</vt:lpstr>
      <vt:lpstr>Women in detention</vt:lpstr>
      <vt:lpstr>PowerPoint Presentation</vt:lpstr>
      <vt:lpstr>Who is in immigration detention?</vt:lpstr>
      <vt:lpstr>Concepts </vt:lpstr>
      <vt:lpstr>Global diffusion</vt:lpstr>
      <vt:lpstr>“Crimmigration”</vt:lpstr>
      <vt:lpstr>Australian nationalism</vt:lpstr>
      <vt:lpstr>Language</vt:lpstr>
      <vt:lpstr>Health &amp; wellbeing issues</vt:lpstr>
      <vt:lpstr>Pregnancy &amp; Birth</vt:lpstr>
      <vt:lpstr>“ I don’t want to remember those horrible moments of my life which I spent in detention, when I cried for food and cried due to pain…I got weaker by the day. I lost 6 kg of my actual weight – it should increase in pregnancy”</vt:lpstr>
      <vt:lpstr>Mental Health</vt:lpstr>
      <vt:lpstr>“There is overwhelming evidence that detention has an independent, adverse effect on mental health, over and above any pre-existing illness or trauma. This is compounded when detention is offshore and in remote locations where there is little if no access to mental health and other services (including legal, medical and interpreting services), and where the ethical delivery of such services is seriously compromised.”</vt:lpstr>
      <vt:lpstr>Gendered violence</vt:lpstr>
      <vt:lpstr>Imagining a different world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Jasmin Chen</dc:creator>
  <cp:lastModifiedBy>Rebecca Draper</cp:lastModifiedBy>
  <cp:revision>74</cp:revision>
  <dcterms:created xsi:type="dcterms:W3CDTF">2014-01-08T03:26:58Z</dcterms:created>
  <dcterms:modified xsi:type="dcterms:W3CDTF">2014-10-16T03:45:28Z</dcterms:modified>
</cp:coreProperties>
</file>